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6"/>
  </p:notesMasterIdLst>
  <p:handoutMasterIdLst>
    <p:handoutMasterId r:id="rId147"/>
  </p:handoutMasterIdLst>
  <p:sldIdLst>
    <p:sldId id="258" r:id="rId2"/>
    <p:sldId id="260" r:id="rId3"/>
    <p:sldId id="325" r:id="rId4"/>
    <p:sldId id="326" r:id="rId5"/>
    <p:sldId id="327" r:id="rId6"/>
    <p:sldId id="328" r:id="rId7"/>
    <p:sldId id="329" r:id="rId8"/>
    <p:sldId id="330" r:id="rId9"/>
    <p:sldId id="331" r:id="rId10"/>
    <p:sldId id="332"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261" r:id="rId27"/>
    <p:sldId id="262" r:id="rId28"/>
    <p:sldId id="312" r:id="rId29"/>
    <p:sldId id="314" r:id="rId30"/>
    <p:sldId id="315" r:id="rId31"/>
    <p:sldId id="316" r:id="rId32"/>
    <p:sldId id="324" r:id="rId33"/>
    <p:sldId id="319" r:id="rId34"/>
    <p:sldId id="318" r:id="rId35"/>
    <p:sldId id="263" r:id="rId36"/>
    <p:sldId id="264" r:id="rId37"/>
    <p:sldId id="265" r:id="rId38"/>
    <p:sldId id="266" r:id="rId39"/>
    <p:sldId id="267" r:id="rId40"/>
    <p:sldId id="270" r:id="rId41"/>
    <p:sldId id="268" r:id="rId42"/>
    <p:sldId id="269" r:id="rId43"/>
    <p:sldId id="271" r:id="rId44"/>
    <p:sldId id="272" r:id="rId45"/>
    <p:sldId id="273" r:id="rId46"/>
    <p:sldId id="274" r:id="rId47"/>
    <p:sldId id="278" r:id="rId48"/>
    <p:sldId id="275" r:id="rId49"/>
    <p:sldId id="277" r:id="rId50"/>
    <p:sldId id="279" r:id="rId51"/>
    <p:sldId id="280" r:id="rId52"/>
    <p:sldId id="281" r:id="rId53"/>
    <p:sldId id="282" r:id="rId54"/>
    <p:sldId id="283" r:id="rId55"/>
    <p:sldId id="284" r:id="rId56"/>
    <p:sldId id="291" r:id="rId57"/>
    <p:sldId id="285" r:id="rId58"/>
    <p:sldId id="286" r:id="rId59"/>
    <p:sldId id="293" r:id="rId60"/>
    <p:sldId id="287" r:id="rId61"/>
    <p:sldId id="288" r:id="rId62"/>
    <p:sldId id="289" r:id="rId63"/>
    <p:sldId id="290" r:id="rId64"/>
    <p:sldId id="292" r:id="rId65"/>
    <p:sldId id="294" r:id="rId66"/>
    <p:sldId id="301" r:id="rId67"/>
    <p:sldId id="308" r:id="rId68"/>
    <p:sldId id="309" r:id="rId69"/>
    <p:sldId id="302" r:id="rId70"/>
    <p:sldId id="307" r:id="rId71"/>
    <p:sldId id="311" r:id="rId72"/>
    <p:sldId id="306" r:id="rId73"/>
    <p:sldId id="304" r:id="rId74"/>
    <p:sldId id="322" r:id="rId75"/>
    <p:sldId id="323" r:id="rId76"/>
    <p:sldId id="321" r:id="rId77"/>
    <p:sldId id="305" r:id="rId78"/>
    <p:sldId id="310" r:id="rId79"/>
    <p:sldId id="295" r:id="rId80"/>
    <p:sldId id="296" r:id="rId81"/>
    <p:sldId id="297" r:id="rId82"/>
    <p:sldId id="298" r:id="rId83"/>
    <p:sldId id="299" r:id="rId84"/>
    <p:sldId id="300" r:id="rId85"/>
    <p:sldId id="375" r:id="rId86"/>
    <p:sldId id="376" r:id="rId87"/>
    <p:sldId id="374" r:id="rId88"/>
    <p:sldId id="377" r:id="rId89"/>
    <p:sldId id="378" r:id="rId90"/>
    <p:sldId id="379" r:id="rId91"/>
    <p:sldId id="380" r:id="rId92"/>
    <p:sldId id="381" r:id="rId93"/>
    <p:sldId id="382" r:id="rId94"/>
    <p:sldId id="383" r:id="rId95"/>
    <p:sldId id="384" r:id="rId96"/>
    <p:sldId id="385" r:id="rId97"/>
    <p:sldId id="366" r:id="rId98"/>
    <p:sldId id="386" r:id="rId99"/>
    <p:sldId id="387" r:id="rId100"/>
    <p:sldId id="388" r:id="rId101"/>
    <p:sldId id="276" r:id="rId102"/>
    <p:sldId id="389" r:id="rId103"/>
    <p:sldId id="390" r:id="rId104"/>
    <p:sldId id="391" r:id="rId105"/>
    <p:sldId id="392" r:id="rId106"/>
    <p:sldId id="393" r:id="rId107"/>
    <p:sldId id="394" r:id="rId108"/>
    <p:sldId id="395" r:id="rId109"/>
    <p:sldId id="396" r:id="rId110"/>
    <p:sldId id="397" r:id="rId111"/>
    <p:sldId id="398" r:id="rId112"/>
    <p:sldId id="399" r:id="rId113"/>
    <p:sldId id="400" r:id="rId114"/>
    <p:sldId id="401" r:id="rId115"/>
    <p:sldId id="350" r:id="rId116"/>
    <p:sldId id="351" r:id="rId117"/>
    <p:sldId id="402" r:id="rId118"/>
    <p:sldId id="403" r:id="rId119"/>
    <p:sldId id="404" r:id="rId120"/>
    <p:sldId id="405" r:id="rId121"/>
    <p:sldId id="406" r:id="rId122"/>
    <p:sldId id="367" r:id="rId123"/>
    <p:sldId id="368" r:id="rId124"/>
    <p:sldId id="407" r:id="rId125"/>
    <p:sldId id="408" r:id="rId126"/>
    <p:sldId id="409" r:id="rId127"/>
    <p:sldId id="410" r:id="rId128"/>
    <p:sldId id="411" r:id="rId129"/>
    <p:sldId id="355" r:id="rId130"/>
    <p:sldId id="412" r:id="rId131"/>
    <p:sldId id="303" r:id="rId132"/>
    <p:sldId id="369" r:id="rId133"/>
    <p:sldId id="413" r:id="rId134"/>
    <p:sldId id="370" r:id="rId135"/>
    <p:sldId id="414" r:id="rId136"/>
    <p:sldId id="415" r:id="rId137"/>
    <p:sldId id="371" r:id="rId138"/>
    <p:sldId id="416" r:id="rId139"/>
    <p:sldId id="372" r:id="rId140"/>
    <p:sldId id="373" r:id="rId141"/>
    <p:sldId id="364" r:id="rId142"/>
    <p:sldId id="417" r:id="rId143"/>
    <p:sldId id="418" r:id="rId144"/>
    <p:sldId id="365"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420E7A2-156F-40D8-9042-B328BD19A520}">
          <p14:sldIdLst/>
        </p14:section>
        <p14:section name="Default Section" id="{B50EED67-C75B-42D9-92E7-19FF199B337E}">
          <p14:sldIdLst>
            <p14:sldId id="258"/>
            <p14:sldId id="260"/>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261"/>
            <p14:sldId id="262"/>
            <p14:sldId id="312"/>
            <p14:sldId id="314"/>
            <p14:sldId id="315"/>
            <p14:sldId id="316"/>
            <p14:sldId id="324"/>
            <p14:sldId id="319"/>
            <p14:sldId id="318"/>
            <p14:sldId id="263"/>
            <p14:sldId id="264"/>
            <p14:sldId id="265"/>
            <p14:sldId id="266"/>
            <p14:sldId id="267"/>
            <p14:sldId id="270"/>
            <p14:sldId id="268"/>
            <p14:sldId id="269"/>
            <p14:sldId id="271"/>
            <p14:sldId id="272"/>
            <p14:sldId id="273"/>
            <p14:sldId id="274"/>
            <p14:sldId id="278"/>
            <p14:sldId id="275"/>
            <p14:sldId id="277"/>
            <p14:sldId id="279"/>
            <p14:sldId id="280"/>
            <p14:sldId id="281"/>
            <p14:sldId id="282"/>
            <p14:sldId id="283"/>
            <p14:sldId id="284"/>
            <p14:sldId id="291"/>
            <p14:sldId id="285"/>
            <p14:sldId id="286"/>
            <p14:sldId id="293"/>
            <p14:sldId id="287"/>
            <p14:sldId id="288"/>
            <p14:sldId id="289"/>
            <p14:sldId id="290"/>
            <p14:sldId id="292"/>
            <p14:sldId id="294"/>
            <p14:sldId id="301"/>
            <p14:sldId id="308"/>
            <p14:sldId id="309"/>
            <p14:sldId id="302"/>
            <p14:sldId id="307"/>
            <p14:sldId id="311"/>
            <p14:sldId id="306"/>
            <p14:sldId id="304"/>
            <p14:sldId id="322"/>
            <p14:sldId id="323"/>
            <p14:sldId id="321"/>
            <p14:sldId id="305"/>
            <p14:sldId id="310"/>
            <p14:sldId id="295"/>
            <p14:sldId id="296"/>
            <p14:sldId id="297"/>
            <p14:sldId id="298"/>
            <p14:sldId id="299"/>
            <p14:sldId id="300"/>
          </p14:sldIdLst>
        </p14:section>
        <p14:section name="Default Section" id="{462A004B-4BE2-4B10-82DC-D89712303D6E}">
          <p14:sldIdLst>
            <p14:sldId id="375"/>
            <p14:sldId id="376"/>
            <p14:sldId id="374"/>
            <p14:sldId id="377"/>
            <p14:sldId id="378"/>
            <p14:sldId id="379"/>
            <p14:sldId id="380"/>
            <p14:sldId id="381"/>
            <p14:sldId id="382"/>
            <p14:sldId id="383"/>
            <p14:sldId id="384"/>
            <p14:sldId id="385"/>
            <p14:sldId id="366"/>
            <p14:sldId id="386"/>
            <p14:sldId id="387"/>
            <p14:sldId id="388"/>
            <p14:sldId id="276"/>
            <p14:sldId id="389"/>
            <p14:sldId id="390"/>
            <p14:sldId id="391"/>
            <p14:sldId id="392"/>
            <p14:sldId id="393"/>
            <p14:sldId id="394"/>
            <p14:sldId id="395"/>
            <p14:sldId id="396"/>
            <p14:sldId id="397"/>
            <p14:sldId id="398"/>
            <p14:sldId id="399"/>
            <p14:sldId id="400"/>
            <p14:sldId id="401"/>
            <p14:sldId id="350"/>
            <p14:sldId id="351"/>
            <p14:sldId id="402"/>
            <p14:sldId id="403"/>
            <p14:sldId id="404"/>
            <p14:sldId id="405"/>
            <p14:sldId id="406"/>
            <p14:sldId id="367"/>
            <p14:sldId id="368"/>
            <p14:sldId id="407"/>
            <p14:sldId id="408"/>
            <p14:sldId id="409"/>
            <p14:sldId id="410"/>
            <p14:sldId id="411"/>
            <p14:sldId id="355"/>
            <p14:sldId id="412"/>
            <p14:sldId id="303"/>
            <p14:sldId id="369"/>
            <p14:sldId id="413"/>
            <p14:sldId id="370"/>
            <p14:sldId id="414"/>
            <p14:sldId id="415"/>
            <p14:sldId id="371"/>
            <p14:sldId id="416"/>
            <p14:sldId id="372"/>
            <p14:sldId id="373"/>
            <p14:sldId id="364"/>
            <p14:sldId id="417"/>
            <p14:sldId id="418"/>
            <p14:sldId id="3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0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1F1D00-7F08-4428-B464-56AF1DBE171D}" v="2" dt="2024-02-26T20:19:06.7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2597" autoAdjust="0"/>
  </p:normalViewPr>
  <p:slideViewPr>
    <p:cSldViewPr snapToGrid="0">
      <p:cViewPr varScale="1">
        <p:scale>
          <a:sx n="58" d="100"/>
          <a:sy n="58" d="100"/>
        </p:scale>
        <p:origin x="896"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1" d="100"/>
          <a:sy n="71" d="100"/>
        </p:scale>
        <p:origin x="2460"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izer, Laura" userId="69153312-c500-48cf-b13f-3cdff0a2cc64" providerId="ADAL" clId="{521F1D00-7F08-4428-B464-56AF1DBE171D}"/>
    <pc:docChg chg="addSld modSld">
      <pc:chgData name="Kaizer, Laura" userId="69153312-c500-48cf-b13f-3cdff0a2cc64" providerId="ADAL" clId="{521F1D00-7F08-4428-B464-56AF1DBE171D}" dt="2024-02-26T20:19:06.701" v="10"/>
      <pc:docMkLst>
        <pc:docMk/>
      </pc:docMkLst>
      <pc:sldChg chg="add">
        <pc:chgData name="Kaizer, Laura" userId="69153312-c500-48cf-b13f-3cdff0a2cc64" providerId="ADAL" clId="{521F1D00-7F08-4428-B464-56AF1DBE171D}" dt="2024-02-26T20:18:20.348" v="0"/>
        <pc:sldMkLst>
          <pc:docMk/>
          <pc:sldMk cId="1582062392" sldId="258"/>
        </pc:sldMkLst>
      </pc:sldChg>
      <pc:sldChg chg="add">
        <pc:chgData name="Kaizer, Laura" userId="69153312-c500-48cf-b13f-3cdff0a2cc64" providerId="ADAL" clId="{521F1D00-7F08-4428-B464-56AF1DBE171D}" dt="2024-02-26T20:18:20.348" v="0"/>
        <pc:sldMkLst>
          <pc:docMk/>
          <pc:sldMk cId="804278428" sldId="260"/>
        </pc:sldMkLst>
      </pc:sldChg>
      <pc:sldChg chg="add">
        <pc:chgData name="Kaizer, Laura" userId="69153312-c500-48cf-b13f-3cdff0a2cc64" providerId="ADAL" clId="{521F1D00-7F08-4428-B464-56AF1DBE171D}" dt="2024-02-26T20:19:06.701" v="10"/>
        <pc:sldMkLst>
          <pc:docMk/>
          <pc:sldMk cId="3025440989" sldId="276"/>
        </pc:sldMkLst>
      </pc:sldChg>
      <pc:sldChg chg="add">
        <pc:chgData name="Kaizer, Laura" userId="69153312-c500-48cf-b13f-3cdff0a2cc64" providerId="ADAL" clId="{521F1D00-7F08-4428-B464-56AF1DBE171D}" dt="2024-02-26T20:19:06.701" v="10"/>
        <pc:sldMkLst>
          <pc:docMk/>
          <pc:sldMk cId="330371193" sldId="303"/>
        </pc:sldMkLst>
      </pc:sldChg>
      <pc:sldChg chg="add">
        <pc:chgData name="Kaizer, Laura" userId="69153312-c500-48cf-b13f-3cdff0a2cc64" providerId="ADAL" clId="{521F1D00-7F08-4428-B464-56AF1DBE171D}" dt="2024-02-26T20:18:20.348" v="0"/>
        <pc:sldMkLst>
          <pc:docMk/>
          <pc:sldMk cId="1776456013" sldId="325"/>
        </pc:sldMkLst>
      </pc:sldChg>
      <pc:sldChg chg="add">
        <pc:chgData name="Kaizer, Laura" userId="69153312-c500-48cf-b13f-3cdff0a2cc64" providerId="ADAL" clId="{521F1D00-7F08-4428-B464-56AF1DBE171D}" dt="2024-02-26T20:18:20.348" v="0"/>
        <pc:sldMkLst>
          <pc:docMk/>
          <pc:sldMk cId="2413771884" sldId="326"/>
        </pc:sldMkLst>
      </pc:sldChg>
      <pc:sldChg chg="add">
        <pc:chgData name="Kaizer, Laura" userId="69153312-c500-48cf-b13f-3cdff0a2cc64" providerId="ADAL" clId="{521F1D00-7F08-4428-B464-56AF1DBE171D}" dt="2024-02-26T20:18:20.348" v="0"/>
        <pc:sldMkLst>
          <pc:docMk/>
          <pc:sldMk cId="2440263585" sldId="327"/>
        </pc:sldMkLst>
      </pc:sldChg>
      <pc:sldChg chg="add">
        <pc:chgData name="Kaizer, Laura" userId="69153312-c500-48cf-b13f-3cdff0a2cc64" providerId="ADAL" clId="{521F1D00-7F08-4428-B464-56AF1DBE171D}" dt="2024-02-26T20:18:20.348" v="0"/>
        <pc:sldMkLst>
          <pc:docMk/>
          <pc:sldMk cId="3405051077" sldId="328"/>
        </pc:sldMkLst>
      </pc:sldChg>
      <pc:sldChg chg="add">
        <pc:chgData name="Kaizer, Laura" userId="69153312-c500-48cf-b13f-3cdff0a2cc64" providerId="ADAL" clId="{521F1D00-7F08-4428-B464-56AF1DBE171D}" dt="2024-02-26T20:18:20.348" v="0"/>
        <pc:sldMkLst>
          <pc:docMk/>
          <pc:sldMk cId="4272253497" sldId="329"/>
        </pc:sldMkLst>
      </pc:sldChg>
      <pc:sldChg chg="add">
        <pc:chgData name="Kaizer, Laura" userId="69153312-c500-48cf-b13f-3cdff0a2cc64" providerId="ADAL" clId="{521F1D00-7F08-4428-B464-56AF1DBE171D}" dt="2024-02-26T20:18:20.348" v="0"/>
        <pc:sldMkLst>
          <pc:docMk/>
          <pc:sldMk cId="668466170" sldId="330"/>
        </pc:sldMkLst>
      </pc:sldChg>
      <pc:sldChg chg="add">
        <pc:chgData name="Kaizer, Laura" userId="69153312-c500-48cf-b13f-3cdff0a2cc64" providerId="ADAL" clId="{521F1D00-7F08-4428-B464-56AF1DBE171D}" dt="2024-02-26T20:18:20.348" v="0"/>
        <pc:sldMkLst>
          <pc:docMk/>
          <pc:sldMk cId="2077613858" sldId="331"/>
        </pc:sldMkLst>
      </pc:sldChg>
      <pc:sldChg chg="add">
        <pc:chgData name="Kaizer, Laura" userId="69153312-c500-48cf-b13f-3cdff0a2cc64" providerId="ADAL" clId="{521F1D00-7F08-4428-B464-56AF1DBE171D}" dt="2024-02-26T20:18:20.348" v="0"/>
        <pc:sldMkLst>
          <pc:docMk/>
          <pc:sldMk cId="1676471938" sldId="332"/>
        </pc:sldMkLst>
      </pc:sldChg>
      <pc:sldChg chg="add">
        <pc:chgData name="Kaizer, Laura" userId="69153312-c500-48cf-b13f-3cdff0a2cc64" providerId="ADAL" clId="{521F1D00-7F08-4428-B464-56AF1DBE171D}" dt="2024-02-26T20:18:20.348" v="0"/>
        <pc:sldMkLst>
          <pc:docMk/>
          <pc:sldMk cId="3127639105" sldId="333"/>
        </pc:sldMkLst>
      </pc:sldChg>
      <pc:sldChg chg="add">
        <pc:chgData name="Kaizer, Laura" userId="69153312-c500-48cf-b13f-3cdff0a2cc64" providerId="ADAL" clId="{521F1D00-7F08-4428-B464-56AF1DBE171D}" dt="2024-02-26T20:18:20.348" v="0"/>
        <pc:sldMkLst>
          <pc:docMk/>
          <pc:sldMk cId="4198140691" sldId="334"/>
        </pc:sldMkLst>
      </pc:sldChg>
      <pc:sldChg chg="add">
        <pc:chgData name="Kaizer, Laura" userId="69153312-c500-48cf-b13f-3cdff0a2cc64" providerId="ADAL" clId="{521F1D00-7F08-4428-B464-56AF1DBE171D}" dt="2024-02-26T20:18:20.348" v="0"/>
        <pc:sldMkLst>
          <pc:docMk/>
          <pc:sldMk cId="3409130745" sldId="335"/>
        </pc:sldMkLst>
      </pc:sldChg>
      <pc:sldChg chg="add">
        <pc:chgData name="Kaizer, Laura" userId="69153312-c500-48cf-b13f-3cdff0a2cc64" providerId="ADAL" clId="{521F1D00-7F08-4428-B464-56AF1DBE171D}" dt="2024-02-26T20:18:20.348" v="0"/>
        <pc:sldMkLst>
          <pc:docMk/>
          <pc:sldMk cId="3917670644" sldId="336"/>
        </pc:sldMkLst>
      </pc:sldChg>
      <pc:sldChg chg="add">
        <pc:chgData name="Kaizer, Laura" userId="69153312-c500-48cf-b13f-3cdff0a2cc64" providerId="ADAL" clId="{521F1D00-7F08-4428-B464-56AF1DBE171D}" dt="2024-02-26T20:18:20.348" v="0"/>
        <pc:sldMkLst>
          <pc:docMk/>
          <pc:sldMk cId="286377757" sldId="337"/>
        </pc:sldMkLst>
      </pc:sldChg>
      <pc:sldChg chg="add">
        <pc:chgData name="Kaizer, Laura" userId="69153312-c500-48cf-b13f-3cdff0a2cc64" providerId="ADAL" clId="{521F1D00-7F08-4428-B464-56AF1DBE171D}" dt="2024-02-26T20:18:20.348" v="0"/>
        <pc:sldMkLst>
          <pc:docMk/>
          <pc:sldMk cId="1027325225" sldId="338"/>
        </pc:sldMkLst>
      </pc:sldChg>
      <pc:sldChg chg="add">
        <pc:chgData name="Kaizer, Laura" userId="69153312-c500-48cf-b13f-3cdff0a2cc64" providerId="ADAL" clId="{521F1D00-7F08-4428-B464-56AF1DBE171D}" dt="2024-02-26T20:18:20.348" v="0"/>
        <pc:sldMkLst>
          <pc:docMk/>
          <pc:sldMk cId="3776097650" sldId="339"/>
        </pc:sldMkLst>
      </pc:sldChg>
      <pc:sldChg chg="add">
        <pc:chgData name="Kaizer, Laura" userId="69153312-c500-48cf-b13f-3cdff0a2cc64" providerId="ADAL" clId="{521F1D00-7F08-4428-B464-56AF1DBE171D}" dt="2024-02-26T20:18:20.348" v="0"/>
        <pc:sldMkLst>
          <pc:docMk/>
          <pc:sldMk cId="2437223659" sldId="340"/>
        </pc:sldMkLst>
      </pc:sldChg>
      <pc:sldChg chg="add">
        <pc:chgData name="Kaizer, Laura" userId="69153312-c500-48cf-b13f-3cdff0a2cc64" providerId="ADAL" clId="{521F1D00-7F08-4428-B464-56AF1DBE171D}" dt="2024-02-26T20:18:20.348" v="0"/>
        <pc:sldMkLst>
          <pc:docMk/>
          <pc:sldMk cId="2746490976" sldId="341"/>
        </pc:sldMkLst>
      </pc:sldChg>
      <pc:sldChg chg="add">
        <pc:chgData name="Kaizer, Laura" userId="69153312-c500-48cf-b13f-3cdff0a2cc64" providerId="ADAL" clId="{521F1D00-7F08-4428-B464-56AF1DBE171D}" dt="2024-02-26T20:18:20.348" v="0"/>
        <pc:sldMkLst>
          <pc:docMk/>
          <pc:sldMk cId="1920608234" sldId="342"/>
        </pc:sldMkLst>
      </pc:sldChg>
      <pc:sldChg chg="add">
        <pc:chgData name="Kaizer, Laura" userId="69153312-c500-48cf-b13f-3cdff0a2cc64" providerId="ADAL" clId="{521F1D00-7F08-4428-B464-56AF1DBE171D}" dt="2024-02-26T20:18:20.348" v="0"/>
        <pc:sldMkLst>
          <pc:docMk/>
          <pc:sldMk cId="878905882" sldId="343"/>
        </pc:sldMkLst>
      </pc:sldChg>
      <pc:sldChg chg="add">
        <pc:chgData name="Kaizer, Laura" userId="69153312-c500-48cf-b13f-3cdff0a2cc64" providerId="ADAL" clId="{521F1D00-7F08-4428-B464-56AF1DBE171D}" dt="2024-02-26T20:18:20.348" v="0"/>
        <pc:sldMkLst>
          <pc:docMk/>
          <pc:sldMk cId="2997622024" sldId="344"/>
        </pc:sldMkLst>
      </pc:sldChg>
      <pc:sldChg chg="add">
        <pc:chgData name="Kaizer, Laura" userId="69153312-c500-48cf-b13f-3cdff0a2cc64" providerId="ADAL" clId="{521F1D00-7F08-4428-B464-56AF1DBE171D}" dt="2024-02-26T20:18:20.348" v="0"/>
        <pc:sldMkLst>
          <pc:docMk/>
          <pc:sldMk cId="2117559404" sldId="345"/>
        </pc:sldMkLst>
      </pc:sldChg>
      <pc:sldChg chg="add">
        <pc:chgData name="Kaizer, Laura" userId="69153312-c500-48cf-b13f-3cdff0a2cc64" providerId="ADAL" clId="{521F1D00-7F08-4428-B464-56AF1DBE171D}" dt="2024-02-26T20:18:20.348" v="0"/>
        <pc:sldMkLst>
          <pc:docMk/>
          <pc:sldMk cId="4114346217" sldId="346"/>
        </pc:sldMkLst>
      </pc:sldChg>
      <pc:sldChg chg="add">
        <pc:chgData name="Kaizer, Laura" userId="69153312-c500-48cf-b13f-3cdff0a2cc64" providerId="ADAL" clId="{521F1D00-7F08-4428-B464-56AF1DBE171D}" dt="2024-02-26T20:18:20.348" v="0"/>
        <pc:sldMkLst>
          <pc:docMk/>
          <pc:sldMk cId="175654867" sldId="347"/>
        </pc:sldMkLst>
      </pc:sldChg>
      <pc:sldChg chg="add">
        <pc:chgData name="Kaizer, Laura" userId="69153312-c500-48cf-b13f-3cdff0a2cc64" providerId="ADAL" clId="{521F1D00-7F08-4428-B464-56AF1DBE171D}" dt="2024-02-26T20:19:06.701" v="10"/>
        <pc:sldMkLst>
          <pc:docMk/>
          <pc:sldMk cId="1199362380" sldId="350"/>
        </pc:sldMkLst>
      </pc:sldChg>
      <pc:sldChg chg="delSp add setBg delDesignElem">
        <pc:chgData name="Kaizer, Laura" userId="69153312-c500-48cf-b13f-3cdff0a2cc64" providerId="ADAL" clId="{521F1D00-7F08-4428-B464-56AF1DBE171D}" dt="2024-02-26T20:19:06.701" v="10"/>
        <pc:sldMkLst>
          <pc:docMk/>
          <pc:sldMk cId="2963959277" sldId="351"/>
        </pc:sldMkLst>
        <pc:spChg chg="del">
          <ac:chgData name="Kaizer, Laura" userId="69153312-c500-48cf-b13f-3cdff0a2cc64" providerId="ADAL" clId="{521F1D00-7F08-4428-B464-56AF1DBE171D}" dt="2024-02-26T20:19:06.701" v="10"/>
          <ac:spMkLst>
            <pc:docMk/>
            <pc:sldMk cId="2963959277" sldId="351"/>
            <ac:spMk id="9" creationId="{2C61293E-6EBE-43EF-A52C-9BEBFD7679D4}"/>
          </ac:spMkLst>
        </pc:spChg>
        <pc:spChg chg="del">
          <ac:chgData name="Kaizer, Laura" userId="69153312-c500-48cf-b13f-3cdff0a2cc64" providerId="ADAL" clId="{521F1D00-7F08-4428-B464-56AF1DBE171D}" dt="2024-02-26T20:19:06.701" v="10"/>
          <ac:spMkLst>
            <pc:docMk/>
            <pc:sldMk cId="2963959277" sldId="351"/>
            <ac:spMk id="11" creationId="{21540236-BFD5-4A9D-8840-4703E7F76825}"/>
          </ac:spMkLst>
        </pc:spChg>
      </pc:sldChg>
      <pc:sldChg chg="add">
        <pc:chgData name="Kaizer, Laura" userId="69153312-c500-48cf-b13f-3cdff0a2cc64" providerId="ADAL" clId="{521F1D00-7F08-4428-B464-56AF1DBE171D}" dt="2024-02-26T20:19:06.701" v="10"/>
        <pc:sldMkLst>
          <pc:docMk/>
          <pc:sldMk cId="2650159022" sldId="355"/>
        </pc:sldMkLst>
      </pc:sldChg>
      <pc:sldChg chg="add">
        <pc:chgData name="Kaizer, Laura" userId="69153312-c500-48cf-b13f-3cdff0a2cc64" providerId="ADAL" clId="{521F1D00-7F08-4428-B464-56AF1DBE171D}" dt="2024-02-26T20:19:06.701" v="10"/>
        <pc:sldMkLst>
          <pc:docMk/>
          <pc:sldMk cId="2941800610" sldId="364"/>
        </pc:sldMkLst>
      </pc:sldChg>
      <pc:sldChg chg="delSp add setBg delDesignElem">
        <pc:chgData name="Kaizer, Laura" userId="69153312-c500-48cf-b13f-3cdff0a2cc64" providerId="ADAL" clId="{521F1D00-7F08-4428-B464-56AF1DBE171D}" dt="2024-02-26T20:19:06.701" v="10"/>
        <pc:sldMkLst>
          <pc:docMk/>
          <pc:sldMk cId="3232301514" sldId="365"/>
        </pc:sldMkLst>
        <pc:spChg chg="del">
          <ac:chgData name="Kaizer, Laura" userId="69153312-c500-48cf-b13f-3cdff0a2cc64" providerId="ADAL" clId="{521F1D00-7F08-4428-B464-56AF1DBE171D}" dt="2024-02-26T20:19:06.701" v="10"/>
          <ac:spMkLst>
            <pc:docMk/>
            <pc:sldMk cId="3232301514" sldId="365"/>
            <ac:spMk id="9" creationId="{F13C74B1-5B17-4795-BED0-7140497B445A}"/>
          </ac:spMkLst>
        </pc:spChg>
        <pc:spChg chg="del">
          <ac:chgData name="Kaizer, Laura" userId="69153312-c500-48cf-b13f-3cdff0a2cc64" providerId="ADAL" clId="{521F1D00-7F08-4428-B464-56AF1DBE171D}" dt="2024-02-26T20:19:06.701" v="10"/>
          <ac:spMkLst>
            <pc:docMk/>
            <pc:sldMk cId="3232301514" sldId="365"/>
            <ac:spMk id="11" creationId="{D4974D33-8DC5-464E-8C6D-BE58F0669C17}"/>
          </ac:spMkLst>
        </pc:spChg>
      </pc:sldChg>
      <pc:sldChg chg="delSp add setBg delDesignElem">
        <pc:chgData name="Kaizer, Laura" userId="69153312-c500-48cf-b13f-3cdff0a2cc64" providerId="ADAL" clId="{521F1D00-7F08-4428-B464-56AF1DBE171D}" dt="2024-02-26T20:19:06.701" v="10"/>
        <pc:sldMkLst>
          <pc:docMk/>
          <pc:sldMk cId="3908231389" sldId="366"/>
        </pc:sldMkLst>
        <pc:spChg chg="del">
          <ac:chgData name="Kaizer, Laura" userId="69153312-c500-48cf-b13f-3cdff0a2cc64" providerId="ADAL" clId="{521F1D00-7F08-4428-B464-56AF1DBE171D}" dt="2024-02-26T20:19:06.701" v="10"/>
          <ac:spMkLst>
            <pc:docMk/>
            <pc:sldMk cId="3908231389" sldId="366"/>
            <ac:spMk id="13" creationId="{99F1FFA9-D672-408C-9220-ADEEC6ABDD09}"/>
          </ac:spMkLst>
        </pc:spChg>
      </pc:sldChg>
      <pc:sldChg chg="add">
        <pc:chgData name="Kaizer, Laura" userId="69153312-c500-48cf-b13f-3cdff0a2cc64" providerId="ADAL" clId="{521F1D00-7F08-4428-B464-56AF1DBE171D}" dt="2024-02-26T20:19:06.701" v="10"/>
        <pc:sldMkLst>
          <pc:docMk/>
          <pc:sldMk cId="3649825563" sldId="367"/>
        </pc:sldMkLst>
      </pc:sldChg>
      <pc:sldChg chg="add">
        <pc:chgData name="Kaizer, Laura" userId="69153312-c500-48cf-b13f-3cdff0a2cc64" providerId="ADAL" clId="{521F1D00-7F08-4428-B464-56AF1DBE171D}" dt="2024-02-26T20:19:06.701" v="10"/>
        <pc:sldMkLst>
          <pc:docMk/>
          <pc:sldMk cId="158599780" sldId="368"/>
        </pc:sldMkLst>
      </pc:sldChg>
      <pc:sldChg chg="add">
        <pc:chgData name="Kaizer, Laura" userId="69153312-c500-48cf-b13f-3cdff0a2cc64" providerId="ADAL" clId="{521F1D00-7F08-4428-B464-56AF1DBE171D}" dt="2024-02-26T20:19:06.701" v="10"/>
        <pc:sldMkLst>
          <pc:docMk/>
          <pc:sldMk cId="819701832" sldId="369"/>
        </pc:sldMkLst>
      </pc:sldChg>
      <pc:sldChg chg="add">
        <pc:chgData name="Kaizer, Laura" userId="69153312-c500-48cf-b13f-3cdff0a2cc64" providerId="ADAL" clId="{521F1D00-7F08-4428-B464-56AF1DBE171D}" dt="2024-02-26T20:19:06.701" v="10"/>
        <pc:sldMkLst>
          <pc:docMk/>
          <pc:sldMk cId="3842989357" sldId="370"/>
        </pc:sldMkLst>
      </pc:sldChg>
      <pc:sldChg chg="add">
        <pc:chgData name="Kaizer, Laura" userId="69153312-c500-48cf-b13f-3cdff0a2cc64" providerId="ADAL" clId="{521F1D00-7F08-4428-B464-56AF1DBE171D}" dt="2024-02-26T20:19:06.701" v="10"/>
        <pc:sldMkLst>
          <pc:docMk/>
          <pc:sldMk cId="594414449" sldId="371"/>
        </pc:sldMkLst>
      </pc:sldChg>
      <pc:sldChg chg="add">
        <pc:chgData name="Kaizer, Laura" userId="69153312-c500-48cf-b13f-3cdff0a2cc64" providerId="ADAL" clId="{521F1D00-7F08-4428-B464-56AF1DBE171D}" dt="2024-02-26T20:19:06.701" v="10"/>
        <pc:sldMkLst>
          <pc:docMk/>
          <pc:sldMk cId="390258375" sldId="372"/>
        </pc:sldMkLst>
      </pc:sldChg>
      <pc:sldChg chg="add">
        <pc:chgData name="Kaizer, Laura" userId="69153312-c500-48cf-b13f-3cdff0a2cc64" providerId="ADAL" clId="{521F1D00-7F08-4428-B464-56AF1DBE171D}" dt="2024-02-26T20:19:06.701" v="10"/>
        <pc:sldMkLst>
          <pc:docMk/>
          <pc:sldMk cId="3998356194" sldId="373"/>
        </pc:sldMkLst>
      </pc:sldChg>
      <pc:sldChg chg="delSp add setBg delDesignElem">
        <pc:chgData name="Kaizer, Laura" userId="69153312-c500-48cf-b13f-3cdff0a2cc64" providerId="ADAL" clId="{521F1D00-7F08-4428-B464-56AF1DBE171D}" dt="2024-02-26T20:19:06.701" v="10"/>
        <pc:sldMkLst>
          <pc:docMk/>
          <pc:sldMk cId="2296380132" sldId="374"/>
        </pc:sldMkLst>
        <pc:spChg chg="del">
          <ac:chgData name="Kaizer, Laura" userId="69153312-c500-48cf-b13f-3cdff0a2cc64" providerId="ADAL" clId="{521F1D00-7F08-4428-B464-56AF1DBE171D}" dt="2024-02-26T20:19:06.701" v="10"/>
          <ac:spMkLst>
            <pc:docMk/>
            <pc:sldMk cId="2296380132" sldId="374"/>
            <ac:spMk id="17" creationId="{91E5A9A7-95C6-4F4F-B00E-C82E07FE62EF}"/>
          </ac:spMkLst>
        </pc:spChg>
        <pc:spChg chg="del">
          <ac:chgData name="Kaizer, Laura" userId="69153312-c500-48cf-b13f-3cdff0a2cc64" providerId="ADAL" clId="{521F1D00-7F08-4428-B464-56AF1DBE171D}" dt="2024-02-26T20:19:06.701" v="10"/>
          <ac:spMkLst>
            <pc:docMk/>
            <pc:sldMk cId="2296380132" sldId="374"/>
            <ac:spMk id="18" creationId="{A8384FB5-9ADC-4DDC-881B-597D56F5B15D}"/>
          </ac:spMkLst>
        </pc:spChg>
        <pc:spChg chg="del">
          <ac:chgData name="Kaizer, Laura" userId="69153312-c500-48cf-b13f-3cdff0a2cc64" providerId="ADAL" clId="{521F1D00-7F08-4428-B464-56AF1DBE171D}" dt="2024-02-26T20:19:06.701" v="10"/>
          <ac:spMkLst>
            <pc:docMk/>
            <pc:sldMk cId="2296380132" sldId="374"/>
            <ac:spMk id="19" creationId="{D07DD2DE-F619-49DD-B5E7-03A290FF4ED1}"/>
          </ac:spMkLst>
        </pc:spChg>
        <pc:spChg chg="del">
          <ac:chgData name="Kaizer, Laura" userId="69153312-c500-48cf-b13f-3cdff0a2cc64" providerId="ADAL" clId="{521F1D00-7F08-4428-B464-56AF1DBE171D}" dt="2024-02-26T20:19:06.701" v="10"/>
          <ac:spMkLst>
            <pc:docMk/>
            <pc:sldMk cId="2296380132" sldId="374"/>
            <ac:spMk id="21" creationId="{85149191-5F60-4A28-AAFF-039F96B0F3EC}"/>
          </ac:spMkLst>
        </pc:spChg>
        <pc:spChg chg="del">
          <ac:chgData name="Kaizer, Laura" userId="69153312-c500-48cf-b13f-3cdff0a2cc64" providerId="ADAL" clId="{521F1D00-7F08-4428-B464-56AF1DBE171D}" dt="2024-02-26T20:19:06.701" v="10"/>
          <ac:spMkLst>
            <pc:docMk/>
            <pc:sldMk cId="2296380132" sldId="374"/>
            <ac:spMk id="23" creationId="{F8260ED5-17F7-4158-B241-D51DD4CF1B7E}"/>
          </ac:spMkLst>
        </pc:spChg>
      </pc:sldChg>
      <pc:sldChg chg="delSp add setBg delDesignElem">
        <pc:chgData name="Kaizer, Laura" userId="69153312-c500-48cf-b13f-3cdff0a2cc64" providerId="ADAL" clId="{521F1D00-7F08-4428-B464-56AF1DBE171D}" dt="2024-02-26T20:19:06.701" v="10"/>
        <pc:sldMkLst>
          <pc:docMk/>
          <pc:sldMk cId="889281480" sldId="375"/>
        </pc:sldMkLst>
        <pc:spChg chg="del">
          <ac:chgData name="Kaizer, Laura" userId="69153312-c500-48cf-b13f-3cdff0a2cc64" providerId="ADAL" clId="{521F1D00-7F08-4428-B464-56AF1DBE171D}" dt="2024-02-26T20:19:06.701" v="10"/>
          <ac:spMkLst>
            <pc:docMk/>
            <pc:sldMk cId="889281480" sldId="375"/>
            <ac:spMk id="7" creationId="{A32DDDDB-B463-1544-2E45-5A46CF440858}"/>
          </ac:spMkLst>
        </pc:spChg>
        <pc:spChg chg="del">
          <ac:chgData name="Kaizer, Laura" userId="69153312-c500-48cf-b13f-3cdff0a2cc64" providerId="ADAL" clId="{521F1D00-7F08-4428-B464-56AF1DBE171D}" dt="2024-02-26T20:19:06.701" v="10"/>
          <ac:spMkLst>
            <pc:docMk/>
            <pc:sldMk cId="889281480" sldId="375"/>
            <ac:spMk id="9" creationId="{00119797-EECC-175B-72BF-C218A213566A}"/>
          </ac:spMkLst>
        </pc:spChg>
        <pc:spChg chg="del">
          <ac:chgData name="Kaizer, Laura" userId="69153312-c500-48cf-b13f-3cdff0a2cc64" providerId="ADAL" clId="{521F1D00-7F08-4428-B464-56AF1DBE171D}" dt="2024-02-26T20:19:06.701" v="10"/>
          <ac:spMkLst>
            <pc:docMk/>
            <pc:sldMk cId="889281480" sldId="375"/>
            <ac:spMk id="11" creationId="{2D326DB0-D290-E656-7866-713DA14FC667}"/>
          </ac:spMkLst>
        </pc:spChg>
        <pc:spChg chg="del">
          <ac:chgData name="Kaizer, Laura" userId="69153312-c500-48cf-b13f-3cdff0a2cc64" providerId="ADAL" clId="{521F1D00-7F08-4428-B464-56AF1DBE171D}" dt="2024-02-26T20:19:06.701" v="10"/>
          <ac:spMkLst>
            <pc:docMk/>
            <pc:sldMk cId="889281480" sldId="375"/>
            <ac:spMk id="13" creationId="{52F5323D-1D78-58B7-40E4-489E233D8B7D}"/>
          </ac:spMkLst>
        </pc:spChg>
      </pc:sldChg>
      <pc:sldChg chg="delSp add setBg delDesignElem">
        <pc:chgData name="Kaizer, Laura" userId="69153312-c500-48cf-b13f-3cdff0a2cc64" providerId="ADAL" clId="{521F1D00-7F08-4428-B464-56AF1DBE171D}" dt="2024-02-26T20:19:06.701" v="10"/>
        <pc:sldMkLst>
          <pc:docMk/>
          <pc:sldMk cId="1575249708" sldId="376"/>
        </pc:sldMkLst>
        <pc:cxnChg chg="del">
          <ac:chgData name="Kaizer, Laura" userId="69153312-c500-48cf-b13f-3cdff0a2cc64" providerId="ADAL" clId="{521F1D00-7F08-4428-B464-56AF1DBE171D}" dt="2024-02-26T20:19:06.701" v="10"/>
          <ac:cxnSpMkLst>
            <pc:docMk/>
            <pc:sldMk cId="1575249708" sldId="376"/>
            <ac:cxnSpMk id="14" creationId="{1C6AAE25-BD23-41B5-AAE4-1DA5898C2ADB}"/>
          </ac:cxnSpMkLst>
        </pc:cxnChg>
      </pc:sldChg>
      <pc:sldChg chg="add">
        <pc:chgData name="Kaizer, Laura" userId="69153312-c500-48cf-b13f-3cdff0a2cc64" providerId="ADAL" clId="{521F1D00-7F08-4428-B464-56AF1DBE171D}" dt="2024-02-26T20:19:06.701" v="10"/>
        <pc:sldMkLst>
          <pc:docMk/>
          <pc:sldMk cId="772080264" sldId="377"/>
        </pc:sldMkLst>
      </pc:sldChg>
      <pc:sldChg chg="add">
        <pc:chgData name="Kaizer, Laura" userId="69153312-c500-48cf-b13f-3cdff0a2cc64" providerId="ADAL" clId="{521F1D00-7F08-4428-B464-56AF1DBE171D}" dt="2024-02-26T20:19:06.701" v="10"/>
        <pc:sldMkLst>
          <pc:docMk/>
          <pc:sldMk cId="4153314131" sldId="378"/>
        </pc:sldMkLst>
      </pc:sldChg>
      <pc:sldChg chg="delSp add setBg delDesignElem">
        <pc:chgData name="Kaizer, Laura" userId="69153312-c500-48cf-b13f-3cdff0a2cc64" providerId="ADAL" clId="{521F1D00-7F08-4428-B464-56AF1DBE171D}" dt="2024-02-26T20:19:06.701" v="10"/>
        <pc:sldMkLst>
          <pc:docMk/>
          <pc:sldMk cId="4276932572" sldId="379"/>
        </pc:sldMkLst>
        <pc:spChg chg="del">
          <ac:chgData name="Kaizer, Laura" userId="69153312-c500-48cf-b13f-3cdff0a2cc64" providerId="ADAL" clId="{521F1D00-7F08-4428-B464-56AF1DBE171D}" dt="2024-02-26T20:19:06.701" v="10"/>
          <ac:spMkLst>
            <pc:docMk/>
            <pc:sldMk cId="4276932572" sldId="379"/>
            <ac:spMk id="11" creationId="{C4285719-470E-454C-AF62-8323075F1F5B}"/>
          </ac:spMkLst>
        </pc:spChg>
        <pc:spChg chg="del">
          <ac:chgData name="Kaizer, Laura" userId="69153312-c500-48cf-b13f-3cdff0a2cc64" providerId="ADAL" clId="{521F1D00-7F08-4428-B464-56AF1DBE171D}" dt="2024-02-26T20:19:06.701" v="10"/>
          <ac:spMkLst>
            <pc:docMk/>
            <pc:sldMk cId="4276932572" sldId="379"/>
            <ac:spMk id="13" creationId="{CD9FE4EF-C4D8-49A0-B2FF-81D8DB7D8A24}"/>
          </ac:spMkLst>
        </pc:spChg>
        <pc:spChg chg="del">
          <ac:chgData name="Kaizer, Laura" userId="69153312-c500-48cf-b13f-3cdff0a2cc64" providerId="ADAL" clId="{521F1D00-7F08-4428-B464-56AF1DBE171D}" dt="2024-02-26T20:19:06.701" v="10"/>
          <ac:spMkLst>
            <pc:docMk/>
            <pc:sldMk cId="4276932572" sldId="379"/>
            <ac:spMk id="19" creationId="{38FAA1A1-D861-433F-88FA-1E9D6FD31D11}"/>
          </ac:spMkLst>
        </pc:spChg>
        <pc:spChg chg="del">
          <ac:chgData name="Kaizer, Laura" userId="69153312-c500-48cf-b13f-3cdff0a2cc64" providerId="ADAL" clId="{521F1D00-7F08-4428-B464-56AF1DBE171D}" dt="2024-02-26T20:19:06.701" v="10"/>
          <ac:spMkLst>
            <pc:docMk/>
            <pc:sldMk cId="4276932572" sldId="379"/>
            <ac:spMk id="21" creationId="{8D71EDA1-87BF-4D5D-AB79-F346FD19278A}"/>
          </ac:spMkLst>
        </pc:spChg>
        <pc:spChg chg="del">
          <ac:chgData name="Kaizer, Laura" userId="69153312-c500-48cf-b13f-3cdff0a2cc64" providerId="ADAL" clId="{521F1D00-7F08-4428-B464-56AF1DBE171D}" dt="2024-02-26T20:19:06.701" v="10"/>
          <ac:spMkLst>
            <pc:docMk/>
            <pc:sldMk cId="4276932572" sldId="379"/>
            <ac:spMk id="44" creationId="{4300840D-0A0B-4512-BACA-B439D5B9C57C}"/>
          </ac:spMkLst>
        </pc:spChg>
        <pc:spChg chg="del">
          <ac:chgData name="Kaizer, Laura" userId="69153312-c500-48cf-b13f-3cdff0a2cc64" providerId="ADAL" clId="{521F1D00-7F08-4428-B464-56AF1DBE171D}" dt="2024-02-26T20:19:06.701" v="10"/>
          <ac:spMkLst>
            <pc:docMk/>
            <pc:sldMk cId="4276932572" sldId="379"/>
            <ac:spMk id="45" creationId="{D2B78728-A580-49A7-84F9-6EF6F583ADE0}"/>
          </ac:spMkLst>
        </pc:spChg>
      </pc:sldChg>
      <pc:sldChg chg="add">
        <pc:chgData name="Kaizer, Laura" userId="69153312-c500-48cf-b13f-3cdff0a2cc64" providerId="ADAL" clId="{521F1D00-7F08-4428-B464-56AF1DBE171D}" dt="2024-02-26T20:19:06.701" v="10"/>
        <pc:sldMkLst>
          <pc:docMk/>
          <pc:sldMk cId="3975715242" sldId="380"/>
        </pc:sldMkLst>
      </pc:sldChg>
      <pc:sldChg chg="add">
        <pc:chgData name="Kaizer, Laura" userId="69153312-c500-48cf-b13f-3cdff0a2cc64" providerId="ADAL" clId="{521F1D00-7F08-4428-B464-56AF1DBE171D}" dt="2024-02-26T20:19:06.701" v="10"/>
        <pc:sldMkLst>
          <pc:docMk/>
          <pc:sldMk cId="3539895927" sldId="381"/>
        </pc:sldMkLst>
      </pc:sldChg>
      <pc:sldChg chg="add">
        <pc:chgData name="Kaizer, Laura" userId="69153312-c500-48cf-b13f-3cdff0a2cc64" providerId="ADAL" clId="{521F1D00-7F08-4428-B464-56AF1DBE171D}" dt="2024-02-26T20:19:06.701" v="10"/>
        <pc:sldMkLst>
          <pc:docMk/>
          <pc:sldMk cId="3834117552" sldId="382"/>
        </pc:sldMkLst>
      </pc:sldChg>
      <pc:sldChg chg="add setBg">
        <pc:chgData name="Kaizer, Laura" userId="69153312-c500-48cf-b13f-3cdff0a2cc64" providerId="ADAL" clId="{521F1D00-7F08-4428-B464-56AF1DBE171D}" dt="2024-02-26T20:19:06.701" v="10"/>
        <pc:sldMkLst>
          <pc:docMk/>
          <pc:sldMk cId="2766619705" sldId="383"/>
        </pc:sldMkLst>
      </pc:sldChg>
      <pc:sldChg chg="add">
        <pc:chgData name="Kaizer, Laura" userId="69153312-c500-48cf-b13f-3cdff0a2cc64" providerId="ADAL" clId="{521F1D00-7F08-4428-B464-56AF1DBE171D}" dt="2024-02-26T20:19:06.701" v="10"/>
        <pc:sldMkLst>
          <pc:docMk/>
          <pc:sldMk cId="2036147079" sldId="384"/>
        </pc:sldMkLst>
      </pc:sldChg>
      <pc:sldChg chg="add">
        <pc:chgData name="Kaizer, Laura" userId="69153312-c500-48cf-b13f-3cdff0a2cc64" providerId="ADAL" clId="{521F1D00-7F08-4428-B464-56AF1DBE171D}" dt="2024-02-26T20:19:06.701" v="10"/>
        <pc:sldMkLst>
          <pc:docMk/>
          <pc:sldMk cId="339025088" sldId="385"/>
        </pc:sldMkLst>
      </pc:sldChg>
      <pc:sldChg chg="add">
        <pc:chgData name="Kaizer, Laura" userId="69153312-c500-48cf-b13f-3cdff0a2cc64" providerId="ADAL" clId="{521F1D00-7F08-4428-B464-56AF1DBE171D}" dt="2024-02-26T20:19:06.701" v="10"/>
        <pc:sldMkLst>
          <pc:docMk/>
          <pc:sldMk cId="943579964" sldId="386"/>
        </pc:sldMkLst>
      </pc:sldChg>
      <pc:sldChg chg="add">
        <pc:chgData name="Kaizer, Laura" userId="69153312-c500-48cf-b13f-3cdff0a2cc64" providerId="ADAL" clId="{521F1D00-7F08-4428-B464-56AF1DBE171D}" dt="2024-02-26T20:19:06.701" v="10"/>
        <pc:sldMkLst>
          <pc:docMk/>
          <pc:sldMk cId="2481300993" sldId="387"/>
        </pc:sldMkLst>
      </pc:sldChg>
      <pc:sldChg chg="add">
        <pc:chgData name="Kaizer, Laura" userId="69153312-c500-48cf-b13f-3cdff0a2cc64" providerId="ADAL" clId="{521F1D00-7F08-4428-B464-56AF1DBE171D}" dt="2024-02-26T20:19:06.701" v="10"/>
        <pc:sldMkLst>
          <pc:docMk/>
          <pc:sldMk cId="4041604412" sldId="388"/>
        </pc:sldMkLst>
      </pc:sldChg>
      <pc:sldChg chg="add">
        <pc:chgData name="Kaizer, Laura" userId="69153312-c500-48cf-b13f-3cdff0a2cc64" providerId="ADAL" clId="{521F1D00-7F08-4428-B464-56AF1DBE171D}" dt="2024-02-26T20:19:06.701" v="10"/>
        <pc:sldMkLst>
          <pc:docMk/>
          <pc:sldMk cId="28153132" sldId="389"/>
        </pc:sldMkLst>
      </pc:sldChg>
      <pc:sldChg chg="add">
        <pc:chgData name="Kaizer, Laura" userId="69153312-c500-48cf-b13f-3cdff0a2cc64" providerId="ADAL" clId="{521F1D00-7F08-4428-B464-56AF1DBE171D}" dt="2024-02-26T20:19:06.701" v="10"/>
        <pc:sldMkLst>
          <pc:docMk/>
          <pc:sldMk cId="2211020915" sldId="390"/>
        </pc:sldMkLst>
      </pc:sldChg>
      <pc:sldChg chg="add">
        <pc:chgData name="Kaizer, Laura" userId="69153312-c500-48cf-b13f-3cdff0a2cc64" providerId="ADAL" clId="{521F1D00-7F08-4428-B464-56AF1DBE171D}" dt="2024-02-26T20:19:06.701" v="10"/>
        <pc:sldMkLst>
          <pc:docMk/>
          <pc:sldMk cId="1492441484" sldId="391"/>
        </pc:sldMkLst>
      </pc:sldChg>
      <pc:sldChg chg="add">
        <pc:chgData name="Kaizer, Laura" userId="69153312-c500-48cf-b13f-3cdff0a2cc64" providerId="ADAL" clId="{521F1D00-7F08-4428-B464-56AF1DBE171D}" dt="2024-02-26T20:19:06.701" v="10"/>
        <pc:sldMkLst>
          <pc:docMk/>
          <pc:sldMk cId="1574541501" sldId="392"/>
        </pc:sldMkLst>
      </pc:sldChg>
      <pc:sldChg chg="add">
        <pc:chgData name="Kaizer, Laura" userId="69153312-c500-48cf-b13f-3cdff0a2cc64" providerId="ADAL" clId="{521F1D00-7F08-4428-B464-56AF1DBE171D}" dt="2024-02-26T20:19:06.701" v="10"/>
        <pc:sldMkLst>
          <pc:docMk/>
          <pc:sldMk cId="2829200998" sldId="393"/>
        </pc:sldMkLst>
      </pc:sldChg>
      <pc:sldChg chg="add">
        <pc:chgData name="Kaizer, Laura" userId="69153312-c500-48cf-b13f-3cdff0a2cc64" providerId="ADAL" clId="{521F1D00-7F08-4428-B464-56AF1DBE171D}" dt="2024-02-26T20:19:06.701" v="10"/>
        <pc:sldMkLst>
          <pc:docMk/>
          <pc:sldMk cId="698302422" sldId="394"/>
        </pc:sldMkLst>
      </pc:sldChg>
      <pc:sldChg chg="add">
        <pc:chgData name="Kaizer, Laura" userId="69153312-c500-48cf-b13f-3cdff0a2cc64" providerId="ADAL" clId="{521F1D00-7F08-4428-B464-56AF1DBE171D}" dt="2024-02-26T20:19:06.701" v="10"/>
        <pc:sldMkLst>
          <pc:docMk/>
          <pc:sldMk cId="2408093679" sldId="395"/>
        </pc:sldMkLst>
      </pc:sldChg>
      <pc:sldChg chg="add">
        <pc:chgData name="Kaizer, Laura" userId="69153312-c500-48cf-b13f-3cdff0a2cc64" providerId="ADAL" clId="{521F1D00-7F08-4428-B464-56AF1DBE171D}" dt="2024-02-26T20:19:06.701" v="10"/>
        <pc:sldMkLst>
          <pc:docMk/>
          <pc:sldMk cId="544938839" sldId="396"/>
        </pc:sldMkLst>
      </pc:sldChg>
      <pc:sldChg chg="add">
        <pc:chgData name="Kaizer, Laura" userId="69153312-c500-48cf-b13f-3cdff0a2cc64" providerId="ADAL" clId="{521F1D00-7F08-4428-B464-56AF1DBE171D}" dt="2024-02-26T20:19:06.701" v="10"/>
        <pc:sldMkLst>
          <pc:docMk/>
          <pc:sldMk cId="4277511788" sldId="397"/>
        </pc:sldMkLst>
      </pc:sldChg>
      <pc:sldChg chg="add">
        <pc:chgData name="Kaizer, Laura" userId="69153312-c500-48cf-b13f-3cdff0a2cc64" providerId="ADAL" clId="{521F1D00-7F08-4428-B464-56AF1DBE171D}" dt="2024-02-26T20:19:06.701" v="10"/>
        <pc:sldMkLst>
          <pc:docMk/>
          <pc:sldMk cId="2115426670" sldId="398"/>
        </pc:sldMkLst>
      </pc:sldChg>
      <pc:sldChg chg="add">
        <pc:chgData name="Kaizer, Laura" userId="69153312-c500-48cf-b13f-3cdff0a2cc64" providerId="ADAL" clId="{521F1D00-7F08-4428-B464-56AF1DBE171D}" dt="2024-02-26T20:19:06.701" v="10"/>
        <pc:sldMkLst>
          <pc:docMk/>
          <pc:sldMk cId="1772037147" sldId="399"/>
        </pc:sldMkLst>
      </pc:sldChg>
      <pc:sldChg chg="add">
        <pc:chgData name="Kaizer, Laura" userId="69153312-c500-48cf-b13f-3cdff0a2cc64" providerId="ADAL" clId="{521F1D00-7F08-4428-B464-56AF1DBE171D}" dt="2024-02-26T20:19:06.701" v="10"/>
        <pc:sldMkLst>
          <pc:docMk/>
          <pc:sldMk cId="2682732610" sldId="400"/>
        </pc:sldMkLst>
      </pc:sldChg>
      <pc:sldChg chg="add">
        <pc:chgData name="Kaizer, Laura" userId="69153312-c500-48cf-b13f-3cdff0a2cc64" providerId="ADAL" clId="{521F1D00-7F08-4428-B464-56AF1DBE171D}" dt="2024-02-26T20:19:06.701" v="10"/>
        <pc:sldMkLst>
          <pc:docMk/>
          <pc:sldMk cId="4064347330" sldId="401"/>
        </pc:sldMkLst>
      </pc:sldChg>
      <pc:sldChg chg="add">
        <pc:chgData name="Kaizer, Laura" userId="69153312-c500-48cf-b13f-3cdff0a2cc64" providerId="ADAL" clId="{521F1D00-7F08-4428-B464-56AF1DBE171D}" dt="2024-02-26T20:19:06.701" v="10"/>
        <pc:sldMkLst>
          <pc:docMk/>
          <pc:sldMk cId="2509047550" sldId="402"/>
        </pc:sldMkLst>
      </pc:sldChg>
      <pc:sldChg chg="delSp add setBg delDesignElem">
        <pc:chgData name="Kaizer, Laura" userId="69153312-c500-48cf-b13f-3cdff0a2cc64" providerId="ADAL" clId="{521F1D00-7F08-4428-B464-56AF1DBE171D}" dt="2024-02-26T20:19:06.701" v="10"/>
        <pc:sldMkLst>
          <pc:docMk/>
          <pc:sldMk cId="1383999371" sldId="403"/>
        </pc:sldMkLst>
        <pc:spChg chg="del">
          <ac:chgData name="Kaizer, Laura" userId="69153312-c500-48cf-b13f-3cdff0a2cc64" providerId="ADAL" clId="{521F1D00-7F08-4428-B464-56AF1DBE171D}" dt="2024-02-26T20:19:06.701" v="10"/>
          <ac:spMkLst>
            <pc:docMk/>
            <pc:sldMk cId="1383999371" sldId="403"/>
            <ac:spMk id="22" creationId="{A8384FB5-9ADC-4DDC-881B-597D56F5B15D}"/>
          </ac:spMkLst>
        </pc:spChg>
        <pc:spChg chg="del">
          <ac:chgData name="Kaizer, Laura" userId="69153312-c500-48cf-b13f-3cdff0a2cc64" providerId="ADAL" clId="{521F1D00-7F08-4428-B464-56AF1DBE171D}" dt="2024-02-26T20:19:06.701" v="10"/>
          <ac:spMkLst>
            <pc:docMk/>
            <pc:sldMk cId="1383999371" sldId="403"/>
            <ac:spMk id="24" creationId="{91E5A9A7-95C6-4F4F-B00E-C82E07FE62EF}"/>
          </ac:spMkLst>
        </pc:spChg>
        <pc:spChg chg="del">
          <ac:chgData name="Kaizer, Laura" userId="69153312-c500-48cf-b13f-3cdff0a2cc64" providerId="ADAL" clId="{521F1D00-7F08-4428-B464-56AF1DBE171D}" dt="2024-02-26T20:19:06.701" v="10"/>
          <ac:spMkLst>
            <pc:docMk/>
            <pc:sldMk cId="1383999371" sldId="403"/>
            <ac:spMk id="26" creationId="{D07DD2DE-F619-49DD-B5E7-03A290FF4ED1}"/>
          </ac:spMkLst>
        </pc:spChg>
        <pc:spChg chg="del">
          <ac:chgData name="Kaizer, Laura" userId="69153312-c500-48cf-b13f-3cdff0a2cc64" providerId="ADAL" clId="{521F1D00-7F08-4428-B464-56AF1DBE171D}" dt="2024-02-26T20:19:06.701" v="10"/>
          <ac:spMkLst>
            <pc:docMk/>
            <pc:sldMk cId="1383999371" sldId="403"/>
            <ac:spMk id="28" creationId="{85149191-5F60-4A28-AAFF-039F96B0F3EC}"/>
          </ac:spMkLst>
        </pc:spChg>
        <pc:spChg chg="del">
          <ac:chgData name="Kaizer, Laura" userId="69153312-c500-48cf-b13f-3cdff0a2cc64" providerId="ADAL" clId="{521F1D00-7F08-4428-B464-56AF1DBE171D}" dt="2024-02-26T20:19:06.701" v="10"/>
          <ac:spMkLst>
            <pc:docMk/>
            <pc:sldMk cId="1383999371" sldId="403"/>
            <ac:spMk id="30" creationId="{F8260ED5-17F7-4158-B241-D51DD4CF1B7E}"/>
          </ac:spMkLst>
        </pc:spChg>
      </pc:sldChg>
      <pc:sldChg chg="add">
        <pc:chgData name="Kaizer, Laura" userId="69153312-c500-48cf-b13f-3cdff0a2cc64" providerId="ADAL" clId="{521F1D00-7F08-4428-B464-56AF1DBE171D}" dt="2024-02-26T20:19:06.701" v="10"/>
        <pc:sldMkLst>
          <pc:docMk/>
          <pc:sldMk cId="4119995722" sldId="404"/>
        </pc:sldMkLst>
      </pc:sldChg>
      <pc:sldChg chg="add">
        <pc:chgData name="Kaizer, Laura" userId="69153312-c500-48cf-b13f-3cdff0a2cc64" providerId="ADAL" clId="{521F1D00-7F08-4428-B464-56AF1DBE171D}" dt="2024-02-26T20:19:06.701" v="10"/>
        <pc:sldMkLst>
          <pc:docMk/>
          <pc:sldMk cId="3444942978" sldId="405"/>
        </pc:sldMkLst>
      </pc:sldChg>
      <pc:sldChg chg="add">
        <pc:chgData name="Kaizer, Laura" userId="69153312-c500-48cf-b13f-3cdff0a2cc64" providerId="ADAL" clId="{521F1D00-7F08-4428-B464-56AF1DBE171D}" dt="2024-02-26T20:19:06.701" v="10"/>
        <pc:sldMkLst>
          <pc:docMk/>
          <pc:sldMk cId="1092283006" sldId="406"/>
        </pc:sldMkLst>
      </pc:sldChg>
      <pc:sldChg chg="add">
        <pc:chgData name="Kaizer, Laura" userId="69153312-c500-48cf-b13f-3cdff0a2cc64" providerId="ADAL" clId="{521F1D00-7F08-4428-B464-56AF1DBE171D}" dt="2024-02-26T20:19:06.701" v="10"/>
        <pc:sldMkLst>
          <pc:docMk/>
          <pc:sldMk cId="4193119207" sldId="407"/>
        </pc:sldMkLst>
      </pc:sldChg>
      <pc:sldChg chg="add">
        <pc:chgData name="Kaizer, Laura" userId="69153312-c500-48cf-b13f-3cdff0a2cc64" providerId="ADAL" clId="{521F1D00-7F08-4428-B464-56AF1DBE171D}" dt="2024-02-26T20:19:06.701" v="10"/>
        <pc:sldMkLst>
          <pc:docMk/>
          <pc:sldMk cId="1127639086" sldId="408"/>
        </pc:sldMkLst>
      </pc:sldChg>
      <pc:sldChg chg="delSp add setBg delDesignElem">
        <pc:chgData name="Kaizer, Laura" userId="69153312-c500-48cf-b13f-3cdff0a2cc64" providerId="ADAL" clId="{521F1D00-7F08-4428-B464-56AF1DBE171D}" dt="2024-02-26T20:19:06.701" v="10"/>
        <pc:sldMkLst>
          <pc:docMk/>
          <pc:sldMk cId="1273560474" sldId="409"/>
        </pc:sldMkLst>
        <pc:spChg chg="del">
          <ac:chgData name="Kaizer, Laura" userId="69153312-c500-48cf-b13f-3cdff0a2cc64" providerId="ADAL" clId="{521F1D00-7F08-4428-B464-56AF1DBE171D}" dt="2024-02-26T20:19:06.701" v="10"/>
          <ac:spMkLst>
            <pc:docMk/>
            <pc:sldMk cId="1273560474" sldId="409"/>
            <ac:spMk id="14" creationId="{D4771268-CB57-404A-9271-370EB28F6090}"/>
          </ac:spMkLst>
        </pc:spChg>
      </pc:sldChg>
      <pc:sldChg chg="add">
        <pc:chgData name="Kaizer, Laura" userId="69153312-c500-48cf-b13f-3cdff0a2cc64" providerId="ADAL" clId="{521F1D00-7F08-4428-B464-56AF1DBE171D}" dt="2024-02-26T20:19:06.701" v="10"/>
        <pc:sldMkLst>
          <pc:docMk/>
          <pc:sldMk cId="539709230" sldId="410"/>
        </pc:sldMkLst>
      </pc:sldChg>
      <pc:sldChg chg="add">
        <pc:chgData name="Kaizer, Laura" userId="69153312-c500-48cf-b13f-3cdff0a2cc64" providerId="ADAL" clId="{521F1D00-7F08-4428-B464-56AF1DBE171D}" dt="2024-02-26T20:19:06.701" v="10"/>
        <pc:sldMkLst>
          <pc:docMk/>
          <pc:sldMk cId="1241330705" sldId="411"/>
        </pc:sldMkLst>
      </pc:sldChg>
      <pc:sldChg chg="add">
        <pc:chgData name="Kaizer, Laura" userId="69153312-c500-48cf-b13f-3cdff0a2cc64" providerId="ADAL" clId="{521F1D00-7F08-4428-B464-56AF1DBE171D}" dt="2024-02-26T20:19:06.701" v="10"/>
        <pc:sldMkLst>
          <pc:docMk/>
          <pc:sldMk cId="614816122" sldId="412"/>
        </pc:sldMkLst>
      </pc:sldChg>
      <pc:sldChg chg="add">
        <pc:chgData name="Kaizer, Laura" userId="69153312-c500-48cf-b13f-3cdff0a2cc64" providerId="ADAL" clId="{521F1D00-7F08-4428-B464-56AF1DBE171D}" dt="2024-02-26T20:19:06.701" v="10"/>
        <pc:sldMkLst>
          <pc:docMk/>
          <pc:sldMk cId="3048856258" sldId="413"/>
        </pc:sldMkLst>
      </pc:sldChg>
      <pc:sldChg chg="add">
        <pc:chgData name="Kaizer, Laura" userId="69153312-c500-48cf-b13f-3cdff0a2cc64" providerId="ADAL" clId="{521F1D00-7F08-4428-B464-56AF1DBE171D}" dt="2024-02-26T20:19:06.701" v="10"/>
        <pc:sldMkLst>
          <pc:docMk/>
          <pc:sldMk cId="513992586" sldId="414"/>
        </pc:sldMkLst>
      </pc:sldChg>
      <pc:sldChg chg="add">
        <pc:chgData name="Kaizer, Laura" userId="69153312-c500-48cf-b13f-3cdff0a2cc64" providerId="ADAL" clId="{521F1D00-7F08-4428-B464-56AF1DBE171D}" dt="2024-02-26T20:19:06.701" v="10"/>
        <pc:sldMkLst>
          <pc:docMk/>
          <pc:sldMk cId="365568529" sldId="415"/>
        </pc:sldMkLst>
      </pc:sldChg>
      <pc:sldChg chg="add">
        <pc:chgData name="Kaizer, Laura" userId="69153312-c500-48cf-b13f-3cdff0a2cc64" providerId="ADAL" clId="{521F1D00-7F08-4428-B464-56AF1DBE171D}" dt="2024-02-26T20:19:06.701" v="10"/>
        <pc:sldMkLst>
          <pc:docMk/>
          <pc:sldMk cId="327793124" sldId="416"/>
        </pc:sldMkLst>
      </pc:sldChg>
      <pc:sldChg chg="add">
        <pc:chgData name="Kaizer, Laura" userId="69153312-c500-48cf-b13f-3cdff0a2cc64" providerId="ADAL" clId="{521F1D00-7F08-4428-B464-56AF1DBE171D}" dt="2024-02-26T20:19:06.701" v="10"/>
        <pc:sldMkLst>
          <pc:docMk/>
          <pc:sldMk cId="3138205318" sldId="417"/>
        </pc:sldMkLst>
      </pc:sldChg>
      <pc:sldChg chg="add">
        <pc:chgData name="Kaizer, Laura" userId="69153312-c500-48cf-b13f-3cdff0a2cc64" providerId="ADAL" clId="{521F1D00-7F08-4428-B464-56AF1DBE171D}" dt="2024-02-26T20:19:06.701" v="10"/>
        <pc:sldMkLst>
          <pc:docMk/>
          <pc:sldMk cId="174986188" sldId="41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1B3A05-612B-407E-9C8B-E2107FAD891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0470935-D1D1-4199-A76D-ED69042FA301}">
      <dgm:prSet/>
      <dgm:spPr/>
      <dgm:t>
        <a:bodyPr/>
        <a:lstStyle/>
        <a:p>
          <a:r>
            <a:rPr lang="en-US"/>
            <a:t>Does the outcome change? </a:t>
          </a:r>
        </a:p>
      </dgm:t>
    </dgm:pt>
    <dgm:pt modelId="{624DB21E-9CAB-4D79-B6D2-1BC2D9E6E7EC}" type="parTrans" cxnId="{7C7F94D6-94A8-4DE2-B50C-AAD6DED7CF26}">
      <dgm:prSet/>
      <dgm:spPr/>
      <dgm:t>
        <a:bodyPr/>
        <a:lstStyle/>
        <a:p>
          <a:endParaRPr lang="en-US"/>
        </a:p>
      </dgm:t>
    </dgm:pt>
    <dgm:pt modelId="{96F162B3-6275-486E-8AB0-F6BE21176755}" type="sibTrans" cxnId="{7C7F94D6-94A8-4DE2-B50C-AAD6DED7CF26}">
      <dgm:prSet/>
      <dgm:spPr/>
      <dgm:t>
        <a:bodyPr/>
        <a:lstStyle/>
        <a:p>
          <a:endParaRPr lang="en-US"/>
        </a:p>
      </dgm:t>
    </dgm:pt>
    <dgm:pt modelId="{FEB3A71B-7E68-485D-8766-2B5C3AF9594B}">
      <dgm:prSet/>
      <dgm:spPr/>
      <dgm:t>
        <a:bodyPr/>
        <a:lstStyle/>
        <a:p>
          <a:r>
            <a:rPr lang="en-US"/>
            <a:t>Are there group differences in the outcome?</a:t>
          </a:r>
        </a:p>
      </dgm:t>
    </dgm:pt>
    <dgm:pt modelId="{73AB75C7-B7D8-4129-A8CD-A34DFF61C798}" type="parTrans" cxnId="{A2D03F6D-9F4C-4610-8CCA-F92F32A81B4C}">
      <dgm:prSet/>
      <dgm:spPr/>
      <dgm:t>
        <a:bodyPr/>
        <a:lstStyle/>
        <a:p>
          <a:endParaRPr lang="en-US"/>
        </a:p>
      </dgm:t>
    </dgm:pt>
    <dgm:pt modelId="{8D0F9C9C-FEEC-4F81-BCD5-5AE3E2AAC4CB}" type="sibTrans" cxnId="{A2D03F6D-9F4C-4610-8CCA-F92F32A81B4C}">
      <dgm:prSet/>
      <dgm:spPr/>
      <dgm:t>
        <a:bodyPr/>
        <a:lstStyle/>
        <a:p>
          <a:endParaRPr lang="en-US"/>
        </a:p>
      </dgm:t>
    </dgm:pt>
    <dgm:pt modelId="{00A318C2-153D-4598-82D0-90C5738D3EC1}">
      <dgm:prSet/>
      <dgm:spPr/>
      <dgm:t>
        <a:bodyPr/>
        <a:lstStyle/>
        <a:p>
          <a:r>
            <a:rPr lang="en-US"/>
            <a:t>How does the outcome change over time?</a:t>
          </a:r>
        </a:p>
      </dgm:t>
    </dgm:pt>
    <dgm:pt modelId="{435481CC-94FF-4E1A-8F3E-7DBB83F4DBAE}" type="parTrans" cxnId="{8120BD3A-42B5-4A07-ACE8-AD2FCD562C1F}">
      <dgm:prSet/>
      <dgm:spPr/>
      <dgm:t>
        <a:bodyPr/>
        <a:lstStyle/>
        <a:p>
          <a:endParaRPr lang="en-US"/>
        </a:p>
      </dgm:t>
    </dgm:pt>
    <dgm:pt modelId="{7664C09C-0CDF-4794-8759-6A75FE848944}" type="sibTrans" cxnId="{8120BD3A-42B5-4A07-ACE8-AD2FCD562C1F}">
      <dgm:prSet/>
      <dgm:spPr/>
      <dgm:t>
        <a:bodyPr/>
        <a:lstStyle/>
        <a:p>
          <a:endParaRPr lang="en-US"/>
        </a:p>
      </dgm:t>
    </dgm:pt>
    <dgm:pt modelId="{FB3D8E85-EB87-48CE-A53B-721E67C2C16A}">
      <dgm:prSet/>
      <dgm:spPr/>
      <dgm:t>
        <a:bodyPr/>
        <a:lstStyle/>
        <a:p>
          <a:r>
            <a:rPr lang="en-US"/>
            <a:t>How is change in one outcome related to change in a second outcome?</a:t>
          </a:r>
        </a:p>
      </dgm:t>
    </dgm:pt>
    <dgm:pt modelId="{09BFF6DC-93E8-49C0-8482-1187138BAFE2}" type="parTrans" cxnId="{A0CF4201-8373-40FE-8370-98EC21396880}">
      <dgm:prSet/>
      <dgm:spPr/>
      <dgm:t>
        <a:bodyPr/>
        <a:lstStyle/>
        <a:p>
          <a:endParaRPr lang="en-US"/>
        </a:p>
      </dgm:t>
    </dgm:pt>
    <dgm:pt modelId="{424D1AA7-466B-4B9D-83BF-65A3BEF83718}" type="sibTrans" cxnId="{A0CF4201-8373-40FE-8370-98EC21396880}">
      <dgm:prSet/>
      <dgm:spPr/>
      <dgm:t>
        <a:bodyPr/>
        <a:lstStyle/>
        <a:p>
          <a:endParaRPr lang="en-US"/>
        </a:p>
      </dgm:t>
    </dgm:pt>
    <dgm:pt modelId="{5DD27379-6696-438E-B8CF-498FB42564E3}" type="pres">
      <dgm:prSet presAssocID="{A41B3A05-612B-407E-9C8B-E2107FAD891F}" presName="vert0" presStyleCnt="0">
        <dgm:presLayoutVars>
          <dgm:dir/>
          <dgm:animOne val="branch"/>
          <dgm:animLvl val="lvl"/>
        </dgm:presLayoutVars>
      </dgm:prSet>
      <dgm:spPr/>
    </dgm:pt>
    <dgm:pt modelId="{33A02836-839B-44D7-AE0F-D1166655DCD5}" type="pres">
      <dgm:prSet presAssocID="{E0470935-D1D1-4199-A76D-ED69042FA301}" presName="thickLine" presStyleLbl="alignNode1" presStyleIdx="0" presStyleCnt="4"/>
      <dgm:spPr/>
    </dgm:pt>
    <dgm:pt modelId="{47525558-41D1-4183-A131-72F9023AAB67}" type="pres">
      <dgm:prSet presAssocID="{E0470935-D1D1-4199-A76D-ED69042FA301}" presName="horz1" presStyleCnt="0"/>
      <dgm:spPr/>
    </dgm:pt>
    <dgm:pt modelId="{C8272A41-4966-4583-8BB6-06F01D08505F}" type="pres">
      <dgm:prSet presAssocID="{E0470935-D1D1-4199-A76D-ED69042FA301}" presName="tx1" presStyleLbl="revTx" presStyleIdx="0" presStyleCnt="4"/>
      <dgm:spPr/>
    </dgm:pt>
    <dgm:pt modelId="{EAB9C7C0-29E3-4591-A1E2-C9F54A706101}" type="pres">
      <dgm:prSet presAssocID="{E0470935-D1D1-4199-A76D-ED69042FA301}" presName="vert1" presStyleCnt="0"/>
      <dgm:spPr/>
    </dgm:pt>
    <dgm:pt modelId="{88BB73C9-541F-4088-B4E5-28FDEAC43557}" type="pres">
      <dgm:prSet presAssocID="{FEB3A71B-7E68-485D-8766-2B5C3AF9594B}" presName="thickLine" presStyleLbl="alignNode1" presStyleIdx="1" presStyleCnt="4"/>
      <dgm:spPr/>
    </dgm:pt>
    <dgm:pt modelId="{9E6E1840-966A-4E3E-AC44-CA0A64F534B0}" type="pres">
      <dgm:prSet presAssocID="{FEB3A71B-7E68-485D-8766-2B5C3AF9594B}" presName="horz1" presStyleCnt="0"/>
      <dgm:spPr/>
    </dgm:pt>
    <dgm:pt modelId="{318C0C17-F68E-43C1-A470-D2D962B66227}" type="pres">
      <dgm:prSet presAssocID="{FEB3A71B-7E68-485D-8766-2B5C3AF9594B}" presName="tx1" presStyleLbl="revTx" presStyleIdx="1" presStyleCnt="4"/>
      <dgm:spPr/>
    </dgm:pt>
    <dgm:pt modelId="{40D8AC46-7535-4EE6-9407-458CE10CF7A5}" type="pres">
      <dgm:prSet presAssocID="{FEB3A71B-7E68-485D-8766-2B5C3AF9594B}" presName="vert1" presStyleCnt="0"/>
      <dgm:spPr/>
    </dgm:pt>
    <dgm:pt modelId="{15179973-C957-4C16-A243-6EA954AC471A}" type="pres">
      <dgm:prSet presAssocID="{00A318C2-153D-4598-82D0-90C5738D3EC1}" presName="thickLine" presStyleLbl="alignNode1" presStyleIdx="2" presStyleCnt="4"/>
      <dgm:spPr/>
    </dgm:pt>
    <dgm:pt modelId="{0D850674-541C-4FFE-A5F8-76079CC542F8}" type="pres">
      <dgm:prSet presAssocID="{00A318C2-153D-4598-82D0-90C5738D3EC1}" presName="horz1" presStyleCnt="0"/>
      <dgm:spPr/>
    </dgm:pt>
    <dgm:pt modelId="{39D164BD-5323-442D-A2F6-E06FDE4B72D3}" type="pres">
      <dgm:prSet presAssocID="{00A318C2-153D-4598-82D0-90C5738D3EC1}" presName="tx1" presStyleLbl="revTx" presStyleIdx="2" presStyleCnt="4"/>
      <dgm:spPr/>
    </dgm:pt>
    <dgm:pt modelId="{22DFE715-AE92-4EFC-8650-293FEC39BEA4}" type="pres">
      <dgm:prSet presAssocID="{00A318C2-153D-4598-82D0-90C5738D3EC1}" presName="vert1" presStyleCnt="0"/>
      <dgm:spPr/>
    </dgm:pt>
    <dgm:pt modelId="{BFB876EF-2C9D-4A62-8E1F-4C4B6227D2D4}" type="pres">
      <dgm:prSet presAssocID="{FB3D8E85-EB87-48CE-A53B-721E67C2C16A}" presName="thickLine" presStyleLbl="alignNode1" presStyleIdx="3" presStyleCnt="4"/>
      <dgm:spPr/>
    </dgm:pt>
    <dgm:pt modelId="{213C8ADA-C963-4B5B-BAB9-E8BCC39F7D0D}" type="pres">
      <dgm:prSet presAssocID="{FB3D8E85-EB87-48CE-A53B-721E67C2C16A}" presName="horz1" presStyleCnt="0"/>
      <dgm:spPr/>
    </dgm:pt>
    <dgm:pt modelId="{6A155BD2-3969-4802-9CC5-0D9A2A1B2BD5}" type="pres">
      <dgm:prSet presAssocID="{FB3D8E85-EB87-48CE-A53B-721E67C2C16A}" presName="tx1" presStyleLbl="revTx" presStyleIdx="3" presStyleCnt="4"/>
      <dgm:spPr/>
    </dgm:pt>
    <dgm:pt modelId="{2884CFBB-72CA-4EF4-9A3C-7CF4A9BF0B4D}" type="pres">
      <dgm:prSet presAssocID="{FB3D8E85-EB87-48CE-A53B-721E67C2C16A}" presName="vert1" presStyleCnt="0"/>
      <dgm:spPr/>
    </dgm:pt>
  </dgm:ptLst>
  <dgm:cxnLst>
    <dgm:cxn modelId="{A0CF4201-8373-40FE-8370-98EC21396880}" srcId="{A41B3A05-612B-407E-9C8B-E2107FAD891F}" destId="{FB3D8E85-EB87-48CE-A53B-721E67C2C16A}" srcOrd="3" destOrd="0" parTransId="{09BFF6DC-93E8-49C0-8482-1187138BAFE2}" sibTransId="{424D1AA7-466B-4B9D-83BF-65A3BEF83718}"/>
    <dgm:cxn modelId="{366B1B10-2178-4C62-B43A-CE77743CC38A}" type="presOf" srcId="{A41B3A05-612B-407E-9C8B-E2107FAD891F}" destId="{5DD27379-6696-438E-B8CF-498FB42564E3}" srcOrd="0" destOrd="0" presId="urn:microsoft.com/office/officeart/2008/layout/LinedList"/>
    <dgm:cxn modelId="{8120BD3A-42B5-4A07-ACE8-AD2FCD562C1F}" srcId="{A41B3A05-612B-407E-9C8B-E2107FAD891F}" destId="{00A318C2-153D-4598-82D0-90C5738D3EC1}" srcOrd="2" destOrd="0" parTransId="{435481CC-94FF-4E1A-8F3E-7DBB83F4DBAE}" sibTransId="{7664C09C-0CDF-4794-8759-6A75FE848944}"/>
    <dgm:cxn modelId="{A2D03F6D-9F4C-4610-8CCA-F92F32A81B4C}" srcId="{A41B3A05-612B-407E-9C8B-E2107FAD891F}" destId="{FEB3A71B-7E68-485D-8766-2B5C3AF9594B}" srcOrd="1" destOrd="0" parTransId="{73AB75C7-B7D8-4129-A8CD-A34DFF61C798}" sibTransId="{8D0F9C9C-FEEC-4F81-BCD5-5AE3E2AAC4CB}"/>
    <dgm:cxn modelId="{729F8F81-58B5-4B8F-8BAB-421158DB140F}" type="presOf" srcId="{FEB3A71B-7E68-485D-8766-2B5C3AF9594B}" destId="{318C0C17-F68E-43C1-A470-D2D962B66227}" srcOrd="0" destOrd="0" presId="urn:microsoft.com/office/officeart/2008/layout/LinedList"/>
    <dgm:cxn modelId="{E3FCBB9B-D617-4DB5-95D6-FAF0D8F58A71}" type="presOf" srcId="{E0470935-D1D1-4199-A76D-ED69042FA301}" destId="{C8272A41-4966-4583-8BB6-06F01D08505F}" srcOrd="0" destOrd="0" presId="urn:microsoft.com/office/officeart/2008/layout/LinedList"/>
    <dgm:cxn modelId="{7C7F94D6-94A8-4DE2-B50C-AAD6DED7CF26}" srcId="{A41B3A05-612B-407E-9C8B-E2107FAD891F}" destId="{E0470935-D1D1-4199-A76D-ED69042FA301}" srcOrd="0" destOrd="0" parTransId="{624DB21E-9CAB-4D79-B6D2-1BC2D9E6E7EC}" sibTransId="{96F162B3-6275-486E-8AB0-F6BE21176755}"/>
    <dgm:cxn modelId="{4F0A71DA-2255-432B-AFB0-60C213C6A2D7}" type="presOf" srcId="{FB3D8E85-EB87-48CE-A53B-721E67C2C16A}" destId="{6A155BD2-3969-4802-9CC5-0D9A2A1B2BD5}" srcOrd="0" destOrd="0" presId="urn:microsoft.com/office/officeart/2008/layout/LinedList"/>
    <dgm:cxn modelId="{7796E4DA-E42C-4166-933F-0F0DBBA7D4AE}" type="presOf" srcId="{00A318C2-153D-4598-82D0-90C5738D3EC1}" destId="{39D164BD-5323-442D-A2F6-E06FDE4B72D3}" srcOrd="0" destOrd="0" presId="urn:microsoft.com/office/officeart/2008/layout/LinedList"/>
    <dgm:cxn modelId="{9325CF06-D5B0-4765-9CD7-F6AF5D705011}" type="presParOf" srcId="{5DD27379-6696-438E-B8CF-498FB42564E3}" destId="{33A02836-839B-44D7-AE0F-D1166655DCD5}" srcOrd="0" destOrd="0" presId="urn:microsoft.com/office/officeart/2008/layout/LinedList"/>
    <dgm:cxn modelId="{4F900230-ED74-4D3F-97DD-9595245AE85D}" type="presParOf" srcId="{5DD27379-6696-438E-B8CF-498FB42564E3}" destId="{47525558-41D1-4183-A131-72F9023AAB67}" srcOrd="1" destOrd="0" presId="urn:microsoft.com/office/officeart/2008/layout/LinedList"/>
    <dgm:cxn modelId="{5FD5510B-724A-4FC9-91D9-BB95B627D5EE}" type="presParOf" srcId="{47525558-41D1-4183-A131-72F9023AAB67}" destId="{C8272A41-4966-4583-8BB6-06F01D08505F}" srcOrd="0" destOrd="0" presId="urn:microsoft.com/office/officeart/2008/layout/LinedList"/>
    <dgm:cxn modelId="{B2960EE0-A32F-46C8-B906-A781637C0713}" type="presParOf" srcId="{47525558-41D1-4183-A131-72F9023AAB67}" destId="{EAB9C7C0-29E3-4591-A1E2-C9F54A706101}" srcOrd="1" destOrd="0" presId="urn:microsoft.com/office/officeart/2008/layout/LinedList"/>
    <dgm:cxn modelId="{5027745B-5AEC-4EFE-ADBB-D17076084D0F}" type="presParOf" srcId="{5DD27379-6696-438E-B8CF-498FB42564E3}" destId="{88BB73C9-541F-4088-B4E5-28FDEAC43557}" srcOrd="2" destOrd="0" presId="urn:microsoft.com/office/officeart/2008/layout/LinedList"/>
    <dgm:cxn modelId="{ED26A449-1396-43C8-8029-017937043F91}" type="presParOf" srcId="{5DD27379-6696-438E-B8CF-498FB42564E3}" destId="{9E6E1840-966A-4E3E-AC44-CA0A64F534B0}" srcOrd="3" destOrd="0" presId="urn:microsoft.com/office/officeart/2008/layout/LinedList"/>
    <dgm:cxn modelId="{C96780B6-6C1F-42CC-9FCB-58748DE80164}" type="presParOf" srcId="{9E6E1840-966A-4E3E-AC44-CA0A64F534B0}" destId="{318C0C17-F68E-43C1-A470-D2D962B66227}" srcOrd="0" destOrd="0" presId="urn:microsoft.com/office/officeart/2008/layout/LinedList"/>
    <dgm:cxn modelId="{BEFBD5A3-AC1A-4494-B543-BD6BBAB3EDA6}" type="presParOf" srcId="{9E6E1840-966A-4E3E-AC44-CA0A64F534B0}" destId="{40D8AC46-7535-4EE6-9407-458CE10CF7A5}" srcOrd="1" destOrd="0" presId="urn:microsoft.com/office/officeart/2008/layout/LinedList"/>
    <dgm:cxn modelId="{17B5EEF3-5B65-4271-9279-BD4EFBE29BAA}" type="presParOf" srcId="{5DD27379-6696-438E-B8CF-498FB42564E3}" destId="{15179973-C957-4C16-A243-6EA954AC471A}" srcOrd="4" destOrd="0" presId="urn:microsoft.com/office/officeart/2008/layout/LinedList"/>
    <dgm:cxn modelId="{3F6F71BB-E947-4334-A8F8-D96E72B32466}" type="presParOf" srcId="{5DD27379-6696-438E-B8CF-498FB42564E3}" destId="{0D850674-541C-4FFE-A5F8-76079CC542F8}" srcOrd="5" destOrd="0" presId="urn:microsoft.com/office/officeart/2008/layout/LinedList"/>
    <dgm:cxn modelId="{D870570C-1592-494E-A626-1F6BF6120199}" type="presParOf" srcId="{0D850674-541C-4FFE-A5F8-76079CC542F8}" destId="{39D164BD-5323-442D-A2F6-E06FDE4B72D3}" srcOrd="0" destOrd="0" presId="urn:microsoft.com/office/officeart/2008/layout/LinedList"/>
    <dgm:cxn modelId="{C264B70D-27CF-40C4-8B07-9546D1F72F65}" type="presParOf" srcId="{0D850674-541C-4FFE-A5F8-76079CC542F8}" destId="{22DFE715-AE92-4EFC-8650-293FEC39BEA4}" srcOrd="1" destOrd="0" presId="urn:microsoft.com/office/officeart/2008/layout/LinedList"/>
    <dgm:cxn modelId="{489E7694-7CC3-4D7C-8E0F-FAD9B8B25A5B}" type="presParOf" srcId="{5DD27379-6696-438E-B8CF-498FB42564E3}" destId="{BFB876EF-2C9D-4A62-8E1F-4C4B6227D2D4}" srcOrd="6" destOrd="0" presId="urn:microsoft.com/office/officeart/2008/layout/LinedList"/>
    <dgm:cxn modelId="{D4F4FB9C-CCAC-49C1-A73C-21428A9D7D45}" type="presParOf" srcId="{5DD27379-6696-438E-B8CF-498FB42564E3}" destId="{213C8ADA-C963-4B5B-BAB9-E8BCC39F7D0D}" srcOrd="7" destOrd="0" presId="urn:microsoft.com/office/officeart/2008/layout/LinedList"/>
    <dgm:cxn modelId="{4C917652-3DEB-45BE-97F0-632E948F3785}" type="presParOf" srcId="{213C8ADA-C963-4B5B-BAB9-E8BCC39F7D0D}" destId="{6A155BD2-3969-4802-9CC5-0D9A2A1B2BD5}" srcOrd="0" destOrd="0" presId="urn:microsoft.com/office/officeart/2008/layout/LinedList"/>
    <dgm:cxn modelId="{1A539F61-C0DA-479C-A1AF-1558A3E751E7}" type="presParOf" srcId="{213C8ADA-C963-4B5B-BAB9-E8BCC39F7D0D}" destId="{2884CFBB-72CA-4EF4-9A3C-7CF4A9BF0B4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02836-839B-44D7-AE0F-D1166655DCD5}">
      <dsp:nvSpPr>
        <dsp:cNvPr id="0" name=""/>
        <dsp:cNvSpPr/>
      </dsp:nvSpPr>
      <dsp:spPr>
        <a:xfrm>
          <a:off x="0" y="0"/>
          <a:ext cx="10515600" cy="0"/>
        </a:xfrm>
        <a:prstGeom prst="line">
          <a:avLst/>
        </a:prstGeom>
        <a:solidFill>
          <a:schemeClr val="accent1">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272A41-4966-4583-8BB6-06F01D08505F}">
      <dsp:nvSpPr>
        <dsp:cNvPr id="0" name=""/>
        <dsp:cNvSpPr/>
      </dsp:nvSpPr>
      <dsp:spPr>
        <a:xfrm>
          <a:off x="0" y="0"/>
          <a:ext cx="10515600" cy="1015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Does the outcome change? </a:t>
          </a:r>
        </a:p>
      </dsp:txBody>
      <dsp:txXfrm>
        <a:off x="0" y="0"/>
        <a:ext cx="10515600" cy="1015142"/>
      </dsp:txXfrm>
    </dsp:sp>
    <dsp:sp modelId="{88BB73C9-541F-4088-B4E5-28FDEAC43557}">
      <dsp:nvSpPr>
        <dsp:cNvPr id="0" name=""/>
        <dsp:cNvSpPr/>
      </dsp:nvSpPr>
      <dsp:spPr>
        <a:xfrm>
          <a:off x="0" y="1015142"/>
          <a:ext cx="10515600" cy="0"/>
        </a:xfrm>
        <a:prstGeom prst="line">
          <a:avLst/>
        </a:prstGeom>
        <a:solidFill>
          <a:schemeClr val="accent1">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8C0C17-F68E-43C1-A470-D2D962B66227}">
      <dsp:nvSpPr>
        <dsp:cNvPr id="0" name=""/>
        <dsp:cNvSpPr/>
      </dsp:nvSpPr>
      <dsp:spPr>
        <a:xfrm>
          <a:off x="0" y="1015142"/>
          <a:ext cx="10515600" cy="1015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Are there group differences in the outcome?</a:t>
          </a:r>
        </a:p>
      </dsp:txBody>
      <dsp:txXfrm>
        <a:off x="0" y="1015142"/>
        <a:ext cx="10515600" cy="1015142"/>
      </dsp:txXfrm>
    </dsp:sp>
    <dsp:sp modelId="{15179973-C957-4C16-A243-6EA954AC471A}">
      <dsp:nvSpPr>
        <dsp:cNvPr id="0" name=""/>
        <dsp:cNvSpPr/>
      </dsp:nvSpPr>
      <dsp:spPr>
        <a:xfrm>
          <a:off x="0" y="2030284"/>
          <a:ext cx="10515600" cy="0"/>
        </a:xfrm>
        <a:prstGeom prst="line">
          <a:avLst/>
        </a:prstGeom>
        <a:solidFill>
          <a:schemeClr val="accent1">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D164BD-5323-442D-A2F6-E06FDE4B72D3}">
      <dsp:nvSpPr>
        <dsp:cNvPr id="0" name=""/>
        <dsp:cNvSpPr/>
      </dsp:nvSpPr>
      <dsp:spPr>
        <a:xfrm>
          <a:off x="0" y="2030284"/>
          <a:ext cx="10515600" cy="1015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How does the outcome change over time?</a:t>
          </a:r>
        </a:p>
      </dsp:txBody>
      <dsp:txXfrm>
        <a:off x="0" y="2030284"/>
        <a:ext cx="10515600" cy="1015142"/>
      </dsp:txXfrm>
    </dsp:sp>
    <dsp:sp modelId="{BFB876EF-2C9D-4A62-8E1F-4C4B6227D2D4}">
      <dsp:nvSpPr>
        <dsp:cNvPr id="0" name=""/>
        <dsp:cNvSpPr/>
      </dsp:nvSpPr>
      <dsp:spPr>
        <a:xfrm>
          <a:off x="0" y="3045426"/>
          <a:ext cx="10515600" cy="0"/>
        </a:xfrm>
        <a:prstGeom prst="line">
          <a:avLst/>
        </a:prstGeom>
        <a:solidFill>
          <a:schemeClr val="accent1">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155BD2-3969-4802-9CC5-0D9A2A1B2BD5}">
      <dsp:nvSpPr>
        <dsp:cNvPr id="0" name=""/>
        <dsp:cNvSpPr/>
      </dsp:nvSpPr>
      <dsp:spPr>
        <a:xfrm>
          <a:off x="0" y="3045426"/>
          <a:ext cx="10515600" cy="1015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How is change in one outcome related to change in a second outcome?</a:t>
          </a:r>
        </a:p>
      </dsp:txBody>
      <dsp:txXfrm>
        <a:off x="0" y="3045426"/>
        <a:ext cx="10515600" cy="101514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A6F325-4E3A-4A07-9D27-CCF5150B338E}" type="datetimeFigureOut">
              <a:rPr lang="en-US" smtClean="0"/>
              <a:t>2/26/2024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AEEE41-A4DF-4714-A5A0-DF34E988F945}" type="slidenum">
              <a:rPr lang="en-US" smtClean="0"/>
              <a:t>‹#›</a:t>
            </a:fld>
            <a:endParaRPr lang="en-US"/>
          </a:p>
        </p:txBody>
      </p:sp>
    </p:spTree>
    <p:extLst>
      <p:ext uri="{BB962C8B-B14F-4D97-AF65-F5344CB8AC3E}">
        <p14:creationId xmlns:p14="http://schemas.microsoft.com/office/powerpoint/2010/main" val="329302889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22:50:28.5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1 137,'31'2,"0"1,42 9,-42-6,0-1,42 1,-2-5,97-3,-102-5,-27 2,43 0,-59 4,38-6,-38 3,38-1,-25 5,67-9,49-14,100 19,-134 7,420-3,-438-9,-2 0,-52 9,-11 1,1-2,57-8,-49 3,0 2,0 3,45 3,-2 0,1246-2,-1305-1,-1-1,0-1,0-1,-1-2,48-16,-51 17,0 0,1 1,-1 2,1 0,0 2,36 3,11 0,210 10,-215-8,1-3,76-6,-12-12,-73 7,75-1,270 11,-397-1,-1 1,1 0,-1 0,1 1,-1-1,0 1,1 1,6 3,-5-3,-1 0,0 0,1-1,-1 0,10 2,66 13,-54-10,36 4,-10-5,77 4,-35-11,110 2,-181 3,39 9,-44-8,0 0,0-2,33 2,506-6,-537 3,-1 0,1 1,23 7,-21-4,-1-2,32 3,53-8,25 2,-33 16,38 0,-111-15,46 4,92 17,-89 2,-61-19,0-1,1 0,0-1,0 0,25 1,368-4,-193-3,942 2,-1115-2,74-13,-70 7,53-1,170-8,66-1,-46 9,238 0,-317 11,909-2,-1097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22:50:28.9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22:50:30.5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34,'29'-1,"37"-7,-10 0,1 2,92-5,189 12,-323-1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22:50:39.6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52,'473'27,"-163"-4,-291-22,-1 0,1 2,-1 0,0 1,0 0,0 2,20 9,-26-11,1 0,-1-1,1 0,0-1,17 1,33 7,26 8,1-3,132 5,187-18,-208-4,-100 4,107-5,-147-5,-36 4,42-1,35 7,113-3,-184-3,0-2,0 0,34-13,-31 8,0 2,38-5,69-8,-83 11,1 3,71-1,-25 10,140-2,-157-7,39-1,-90 9,4 1,1-2,55-8,-32-2,1 4,81 1,-28-3,-4 0,71 11,142-4,-237-5,60-3,523 11,-629 2,1 1,69 17,-103-18,151 27,-132-26,0-2,0-1,42-3,35-12,-43 5,91 0,-116 8,72-11,-54 6,1 3,58 6,-18-1,416-2,-489 1,1 2,0 1,39 12,36 5,-51-16,53-3,-57-3,81 11,-95-5,56 10,154 6,-166-17,106 19,-116-13,59 1,209-7,-175-6,-25-6,9-1,69 1,-2 0,29-6,-4 0,55-6,-85 13,1 0,-144 4,1 2,107 12,-147-9,42 2,36 4,-29-1,0-3,76-6,-30-1,809 3,-907-1,36-7,-2 0,338-26,-380 32,0 0,-1 0,23-9,14-2,-16 9,0 1,0 2,44 3,-4 1,65 6,8 0,1518-11,-878 3,-729-4,76-12,-39 2,-73 11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22:50:42.9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69,'440'28,"-273"-12,257-9,-401-10,-1 0,0-1,0-1,34-13,-21 6,-16 8,-1 1,1 1,0 0,0 2,37 2,-2 1,267-17,-254 10,120-20,-122 13,100-4,453 16,-544 2,141 27,-24-1,-169-27,303 18,172-20,-484 1,1 0,0 2,-1-1,1 2,-1 0,15 7,-14-6,0 0,1-1,-1 0,1-1,18 2,95 2,94 2,-182-11,55-9,-49 6,89 4,-88 2,81-7,-26-7,139-1,-169 15,1-4,98-15,-93 8,-1 4,128 6,-85 2,956-2,-1048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22:50:48.4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1 198,'21'-5,"0"1,1 1,-1 1,1 1,22 1,-2 0,360 0,39-2,-277-6,122-1,851 10,-590-1,-287-17,-66 2,-34 8,235-6,-198 12,153 3,-209 6,61 1,1484-10,-1291 19,10-1,-225-18,212 2,-260 7,59 1,-56-10,273 12,157 24,-226-16,-136-13,13 2,353 0,-347-10,1197 2,-1253-7,168-30,-122 10,218 13,-334 14,-63-1,-2-2,40-9,38-4,-15 7,48-2,423-7,-252-21,-77 6,158 4,-324 23,-38 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22:50:51.5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0,'414'13,"-45"31,-200-23,-130-17,277 1,-181-7,-92 2,91-1,255 31,-211-4,1-8,183-6,-171-11,149-3,-301-2,0-1,65-18,-60 12,75-9,-30 14,147 8,-207 2,1 1,-1 2,28 10,-27-7,0-2,50 7,156 16,-121-14,188 5,412-23,-600-8,-3 0,176-5,-234 7,0-3,0-1,64-24,-72 21,0 1,0 3,1 2,0 2,51-1,-34 8,121 16,-84 7,-78-17,-1-1,1-1,1-1,38 2,-48-6,0 1,1-2,-1 1,0-2,0 1,-1-2,21-6,-18 4,1 0,-1 1,1 1,0 0,17 0,88 4,-87 1,1-1,-1-2,36-6,-37 3,0 1,44 2,27-2,2-13,-68 9,67-4,-90 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22:50:56.6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0 172,'199'0,"917"22,-364 6,-666-26,108 14,-136-9,0-1,1-4,86-7,-62-5,48-8,171 1,-277 18,0-1,-1-2,1 0,-1-1,24-7,-9 2,0 2,0 1,67 1,7-1,23-2,68-8,136-17,-206 23,81-2,-166 12,0 2,67 12,138 31,2-12,368 3,123-51,-521 11,126-8,128-13,96-3,-355 17,-41 3,-54 3,228 20,185 33,-321-33,279-15,-409-8,122-25,15-3,63 14,94-10,-269 15,130-11,39 11,120-2,-89 17,189 3,-438 3,0 4,105 27,-105-20,1-3,100 8,-9-19,97 7,-148-3,-60-5,60 9,-50-3,-1-3,94-6,-51 0,6 5,142 22,-172-18,138-6,-97-3,618-11,-539 9,-147 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22:50:58.2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67,'24'-6,"0"1,1 2,0 0,-1 2,39 2,-15-1,202 1,137-2,-136-15,74-2,-186 17,190-8,-226 4,163 13,-177-3,409-1,-268-6,-214 2,-1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B42CC8-EC9C-4BBB-94B4-154B0331782A}" type="datetimeFigureOut">
              <a:rPr lang="en-US" smtClean="0"/>
              <a:t>2/26/2024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7F0743-BFA7-4199-897E-5084C6029742}" type="slidenum">
              <a:rPr lang="en-US" smtClean="0"/>
              <a:t>‹#›</a:t>
            </a:fld>
            <a:endParaRPr lang="en-US"/>
          </a:p>
        </p:txBody>
      </p:sp>
    </p:spTree>
    <p:extLst>
      <p:ext uri="{BB962C8B-B14F-4D97-AF65-F5344CB8AC3E}">
        <p14:creationId xmlns:p14="http://schemas.microsoft.com/office/powerpoint/2010/main" val="1951129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1</a:t>
            </a:fld>
            <a:endParaRPr lang="en-US"/>
          </a:p>
        </p:txBody>
      </p:sp>
    </p:spTree>
    <p:extLst>
      <p:ext uri="{BB962C8B-B14F-4D97-AF65-F5344CB8AC3E}">
        <p14:creationId xmlns:p14="http://schemas.microsoft.com/office/powerpoint/2010/main" val="3338412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16</a:t>
            </a:fld>
            <a:endParaRPr lang="en-US"/>
          </a:p>
        </p:txBody>
      </p:sp>
    </p:spTree>
    <p:extLst>
      <p:ext uri="{BB962C8B-B14F-4D97-AF65-F5344CB8AC3E}">
        <p14:creationId xmlns:p14="http://schemas.microsoft.com/office/powerpoint/2010/main" val="952700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18</a:t>
            </a:fld>
            <a:endParaRPr lang="en-US"/>
          </a:p>
        </p:txBody>
      </p:sp>
    </p:spTree>
    <p:extLst>
      <p:ext uri="{BB962C8B-B14F-4D97-AF65-F5344CB8AC3E}">
        <p14:creationId xmlns:p14="http://schemas.microsoft.com/office/powerpoint/2010/main" val="3304255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590631-223B-A34B-A0A9-D1483E998D22}" type="slidenum">
              <a:rPr lang="en-US" smtClean="0"/>
              <a:t>19</a:t>
            </a:fld>
            <a:endParaRPr lang="en-US"/>
          </a:p>
        </p:txBody>
      </p:sp>
    </p:spTree>
    <p:extLst>
      <p:ext uri="{BB962C8B-B14F-4D97-AF65-F5344CB8AC3E}">
        <p14:creationId xmlns:p14="http://schemas.microsoft.com/office/powerpoint/2010/main" val="130934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24</a:t>
            </a:fld>
            <a:endParaRPr lang="en-US"/>
          </a:p>
        </p:txBody>
      </p:sp>
    </p:spTree>
    <p:extLst>
      <p:ext uri="{BB962C8B-B14F-4D97-AF65-F5344CB8AC3E}">
        <p14:creationId xmlns:p14="http://schemas.microsoft.com/office/powerpoint/2010/main" val="2505010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25</a:t>
            </a:fld>
            <a:endParaRPr lang="en-US"/>
          </a:p>
        </p:txBody>
      </p:sp>
    </p:spTree>
    <p:extLst>
      <p:ext uri="{BB962C8B-B14F-4D97-AF65-F5344CB8AC3E}">
        <p14:creationId xmlns:p14="http://schemas.microsoft.com/office/powerpoint/2010/main" val="1245598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Rent – How many minutes…. MEME</a:t>
            </a:r>
          </a:p>
        </p:txBody>
      </p:sp>
      <p:sp>
        <p:nvSpPr>
          <p:cNvPr id="4" name="Slide Number Placeholder 3"/>
          <p:cNvSpPr>
            <a:spLocks noGrp="1"/>
          </p:cNvSpPr>
          <p:nvPr>
            <p:ph type="sldNum" sz="quarter" idx="5"/>
          </p:nvPr>
        </p:nvSpPr>
        <p:spPr/>
        <p:txBody>
          <a:bodyPr/>
          <a:lstStyle/>
          <a:p>
            <a:fld id="{597F0743-BFA7-4199-897E-5084C6029742}" type="slidenum">
              <a:rPr lang="en-US" smtClean="0"/>
              <a:t>52</a:t>
            </a:fld>
            <a:endParaRPr lang="en-US"/>
          </a:p>
        </p:txBody>
      </p:sp>
    </p:spTree>
    <p:extLst>
      <p:ext uri="{BB962C8B-B14F-4D97-AF65-F5344CB8AC3E}">
        <p14:creationId xmlns:p14="http://schemas.microsoft.com/office/powerpoint/2010/main" val="875606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be a normal week for you</a:t>
            </a:r>
          </a:p>
        </p:txBody>
      </p:sp>
      <p:sp>
        <p:nvSpPr>
          <p:cNvPr id="4" name="Slide Number Placeholder 3"/>
          <p:cNvSpPr>
            <a:spLocks noGrp="1"/>
          </p:cNvSpPr>
          <p:nvPr>
            <p:ph type="sldNum" sz="quarter" idx="5"/>
          </p:nvPr>
        </p:nvSpPr>
        <p:spPr/>
        <p:txBody>
          <a:bodyPr/>
          <a:lstStyle/>
          <a:p>
            <a:fld id="{597F0743-BFA7-4199-897E-5084C6029742}" type="slidenum">
              <a:rPr lang="en-US" smtClean="0"/>
              <a:t>53</a:t>
            </a:fld>
            <a:endParaRPr lang="en-US"/>
          </a:p>
        </p:txBody>
      </p:sp>
    </p:spTree>
    <p:extLst>
      <p:ext uri="{BB962C8B-B14F-4D97-AF65-F5344CB8AC3E}">
        <p14:creationId xmlns:p14="http://schemas.microsoft.com/office/powerpoint/2010/main" val="2060167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45</a:t>
            </a:r>
          </a:p>
        </p:txBody>
      </p:sp>
      <p:sp>
        <p:nvSpPr>
          <p:cNvPr id="4" name="Slide Number Placeholder 3"/>
          <p:cNvSpPr>
            <a:spLocks noGrp="1"/>
          </p:cNvSpPr>
          <p:nvPr>
            <p:ph type="sldNum" sz="quarter" idx="5"/>
          </p:nvPr>
        </p:nvSpPr>
        <p:spPr/>
        <p:txBody>
          <a:bodyPr/>
          <a:lstStyle/>
          <a:p>
            <a:fld id="{597F0743-BFA7-4199-897E-5084C6029742}" type="slidenum">
              <a:rPr lang="en-US" smtClean="0"/>
              <a:t>54</a:t>
            </a:fld>
            <a:endParaRPr lang="en-US"/>
          </a:p>
        </p:txBody>
      </p:sp>
    </p:spTree>
    <p:extLst>
      <p:ext uri="{BB962C8B-B14F-4D97-AF65-F5344CB8AC3E}">
        <p14:creationId xmlns:p14="http://schemas.microsoft.com/office/powerpoint/2010/main" val="2789134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Consumer devices – no easy access to raw data, data privacy concerns (cloud, HIPPA, </a:t>
            </a:r>
            <a:r>
              <a:rPr lang="en-US" dirty="0" err="1"/>
              <a:t>etc</a:t>
            </a:r>
            <a:r>
              <a:rPr lang="en-US" dirty="0"/>
              <a:t>)</a:t>
            </a:r>
          </a:p>
          <a:p>
            <a:endParaRPr lang="en-US" dirty="0"/>
          </a:p>
          <a:p>
            <a:r>
              <a:rPr lang="en-US" dirty="0"/>
              <a:t>$500+</a:t>
            </a:r>
          </a:p>
        </p:txBody>
      </p:sp>
      <p:sp>
        <p:nvSpPr>
          <p:cNvPr id="4" name="Slide Number Placeholder 3"/>
          <p:cNvSpPr>
            <a:spLocks noGrp="1"/>
          </p:cNvSpPr>
          <p:nvPr>
            <p:ph type="sldNum" sz="quarter" idx="5"/>
          </p:nvPr>
        </p:nvSpPr>
        <p:spPr/>
        <p:txBody>
          <a:bodyPr/>
          <a:lstStyle/>
          <a:p>
            <a:fld id="{597F0743-BFA7-4199-897E-5084C6029742}" type="slidenum">
              <a:rPr lang="en-US" smtClean="0"/>
              <a:t>56</a:t>
            </a:fld>
            <a:endParaRPr lang="en-US"/>
          </a:p>
        </p:txBody>
      </p:sp>
    </p:spTree>
    <p:extLst>
      <p:ext uri="{BB962C8B-B14F-4D97-AF65-F5344CB8AC3E}">
        <p14:creationId xmlns:p14="http://schemas.microsoft.com/office/powerpoint/2010/main" val="3958540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12121"/>
                </a:solidFill>
                <a:effectLst/>
                <a:latin typeface="BlinkMacSystemFont"/>
              </a:rPr>
              <a:t>Jetté</a:t>
            </a:r>
            <a:r>
              <a:rPr lang="en-US" b="0" i="0" dirty="0">
                <a:solidFill>
                  <a:srgbClr val="212121"/>
                </a:solidFill>
                <a:effectLst/>
                <a:latin typeface="BlinkMacSystemFont"/>
              </a:rPr>
              <a:t> M, Sidney K, </a:t>
            </a:r>
            <a:r>
              <a:rPr lang="en-US" b="0" i="0" dirty="0" err="1">
                <a:solidFill>
                  <a:srgbClr val="212121"/>
                </a:solidFill>
                <a:effectLst/>
                <a:latin typeface="BlinkMacSystemFont"/>
              </a:rPr>
              <a:t>Blümchen</a:t>
            </a:r>
            <a:r>
              <a:rPr lang="en-US" b="0" i="0" dirty="0">
                <a:solidFill>
                  <a:srgbClr val="212121"/>
                </a:solidFill>
                <a:effectLst/>
                <a:latin typeface="BlinkMacSystemFont"/>
              </a:rPr>
              <a:t> G. Metabolic equivalents (METS) in exercise testing, exercise prescription, and evaluation of functional capacity. Clin </a:t>
            </a:r>
            <a:r>
              <a:rPr lang="en-US" b="0" i="0" dirty="0" err="1">
                <a:solidFill>
                  <a:srgbClr val="212121"/>
                </a:solidFill>
                <a:effectLst/>
                <a:latin typeface="BlinkMacSystemFont"/>
              </a:rPr>
              <a:t>Cardiol</a:t>
            </a:r>
            <a:r>
              <a:rPr lang="en-US" b="0" i="0" dirty="0">
                <a:solidFill>
                  <a:srgbClr val="212121"/>
                </a:solidFill>
                <a:effectLst/>
                <a:latin typeface="BlinkMacSystemFont"/>
              </a:rPr>
              <a:t>. 1990 Aug;13(8):555-65. </a:t>
            </a:r>
            <a:r>
              <a:rPr lang="en-US" b="0" i="0" dirty="0" err="1">
                <a:solidFill>
                  <a:srgbClr val="212121"/>
                </a:solidFill>
                <a:effectLst/>
                <a:latin typeface="BlinkMacSystemFont"/>
              </a:rPr>
              <a:t>doi</a:t>
            </a:r>
            <a:r>
              <a:rPr lang="en-US" b="0" i="0" dirty="0">
                <a:solidFill>
                  <a:srgbClr val="212121"/>
                </a:solidFill>
                <a:effectLst/>
                <a:latin typeface="BlinkMacSystemFont"/>
              </a:rPr>
              <a:t>: 10.1002/clc.4960130809. PMID: 2204507.</a:t>
            </a:r>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57</a:t>
            </a:fld>
            <a:endParaRPr lang="en-US"/>
          </a:p>
        </p:txBody>
      </p:sp>
    </p:spTree>
    <p:extLst>
      <p:ext uri="{BB962C8B-B14F-4D97-AF65-F5344CB8AC3E}">
        <p14:creationId xmlns:p14="http://schemas.microsoft.com/office/powerpoint/2010/main" val="1479794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2</a:t>
            </a:fld>
            <a:endParaRPr lang="en-US"/>
          </a:p>
        </p:txBody>
      </p:sp>
    </p:spTree>
    <p:extLst>
      <p:ext uri="{BB962C8B-B14F-4D97-AF65-F5344CB8AC3E}">
        <p14:creationId xmlns:p14="http://schemas.microsoft.com/office/powerpoint/2010/main" val="2015343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1E392-7B11-030C-0776-83BAA3C5DA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3AE444-0E9C-4BA2-8BC8-44C5A18A6A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7C5FB6-F85E-2A07-7270-2CDF83CAF7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E0238E-1B9C-7B0A-87FB-6135D40BBF62}"/>
              </a:ext>
            </a:extLst>
          </p:cNvPr>
          <p:cNvSpPr>
            <a:spLocks noGrp="1"/>
          </p:cNvSpPr>
          <p:nvPr>
            <p:ph type="sldNum" sz="quarter" idx="5"/>
          </p:nvPr>
        </p:nvSpPr>
        <p:spPr/>
        <p:txBody>
          <a:bodyPr/>
          <a:lstStyle/>
          <a:p>
            <a:fld id="{597F0743-BFA7-4199-897E-5084C6029742}" type="slidenum">
              <a:rPr lang="en-US" smtClean="0"/>
              <a:t>58</a:t>
            </a:fld>
            <a:endParaRPr lang="en-US"/>
          </a:p>
        </p:txBody>
      </p:sp>
    </p:spTree>
    <p:extLst>
      <p:ext uri="{BB962C8B-B14F-4D97-AF65-F5344CB8AC3E}">
        <p14:creationId xmlns:p14="http://schemas.microsoft.com/office/powerpoint/2010/main" val="1404567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16EA5-2AC1-B198-5DC6-AFE4C788BA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303ED4-E1D2-05DB-9953-2A07033D50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F3E43-E75B-1495-61AF-17D1A544D3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919B34-5BEA-977C-8585-B5412CF1D76B}"/>
              </a:ext>
            </a:extLst>
          </p:cNvPr>
          <p:cNvSpPr>
            <a:spLocks noGrp="1"/>
          </p:cNvSpPr>
          <p:nvPr>
            <p:ph type="sldNum" sz="quarter" idx="5"/>
          </p:nvPr>
        </p:nvSpPr>
        <p:spPr/>
        <p:txBody>
          <a:bodyPr/>
          <a:lstStyle/>
          <a:p>
            <a:fld id="{597F0743-BFA7-4199-897E-5084C6029742}" type="slidenum">
              <a:rPr lang="en-US" smtClean="0"/>
              <a:t>60</a:t>
            </a:fld>
            <a:endParaRPr lang="en-US"/>
          </a:p>
        </p:txBody>
      </p:sp>
    </p:spTree>
    <p:extLst>
      <p:ext uri="{BB962C8B-B14F-4D97-AF65-F5344CB8AC3E}">
        <p14:creationId xmlns:p14="http://schemas.microsoft.com/office/powerpoint/2010/main" val="204843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F8B6F-EEF2-2D49-2B2E-EF6B076C2F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54F34E-B642-DA2C-13F2-B1C73C923A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30C5F2-C8A8-D66B-B22F-13425368A8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62D4DF-607C-1578-905B-1BF41980E07B}"/>
              </a:ext>
            </a:extLst>
          </p:cNvPr>
          <p:cNvSpPr>
            <a:spLocks noGrp="1"/>
          </p:cNvSpPr>
          <p:nvPr>
            <p:ph type="sldNum" sz="quarter" idx="5"/>
          </p:nvPr>
        </p:nvSpPr>
        <p:spPr/>
        <p:txBody>
          <a:bodyPr/>
          <a:lstStyle/>
          <a:p>
            <a:fld id="{597F0743-BFA7-4199-897E-5084C6029742}" type="slidenum">
              <a:rPr lang="en-US" smtClean="0"/>
              <a:t>61</a:t>
            </a:fld>
            <a:endParaRPr lang="en-US"/>
          </a:p>
        </p:txBody>
      </p:sp>
    </p:spTree>
    <p:extLst>
      <p:ext uri="{BB962C8B-B14F-4D97-AF65-F5344CB8AC3E}">
        <p14:creationId xmlns:p14="http://schemas.microsoft.com/office/powerpoint/2010/main" val="1937206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73063-3DD9-B77B-E340-9271036C71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5A02B-D627-D08C-3A16-975CBAA59B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8943D7-FA30-2484-533F-B75B10B14B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53DFBE-5D73-FDE4-C1C2-68B2D318DD97}"/>
              </a:ext>
            </a:extLst>
          </p:cNvPr>
          <p:cNvSpPr>
            <a:spLocks noGrp="1"/>
          </p:cNvSpPr>
          <p:nvPr>
            <p:ph type="sldNum" sz="quarter" idx="5"/>
          </p:nvPr>
        </p:nvSpPr>
        <p:spPr/>
        <p:txBody>
          <a:bodyPr/>
          <a:lstStyle/>
          <a:p>
            <a:fld id="{597F0743-BFA7-4199-897E-5084C6029742}" type="slidenum">
              <a:rPr lang="en-US" smtClean="0"/>
              <a:t>62</a:t>
            </a:fld>
            <a:endParaRPr lang="en-US"/>
          </a:p>
        </p:txBody>
      </p:sp>
    </p:spTree>
    <p:extLst>
      <p:ext uri="{BB962C8B-B14F-4D97-AF65-F5344CB8AC3E}">
        <p14:creationId xmlns:p14="http://schemas.microsoft.com/office/powerpoint/2010/main" val="2381038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34DFE-F0D4-2DC8-6118-1B54ED17E1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7C3C8-C3C2-2FDC-AA19-1C2BB2A9B9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83AD7A-95C4-3B62-8864-703A48D2CE7B}"/>
              </a:ext>
            </a:extLst>
          </p:cNvPr>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 doing it –helpful for validating data</a:t>
            </a:r>
          </a:p>
          <a:p>
            <a:endParaRPr lang="en-US" dirty="0"/>
          </a:p>
          <a:p>
            <a:endParaRPr lang="en-US" dirty="0"/>
          </a:p>
          <a:p>
            <a:r>
              <a:rPr lang="en-US" dirty="0"/>
              <a:t>Using redcap/text messaging vs paper log – advances in technology to reduce the burden and enhance quality of data</a:t>
            </a:r>
          </a:p>
          <a:p>
            <a:r>
              <a:rPr lang="en-US" dirty="0"/>
              <a:t>More complete data with text messaging</a:t>
            </a:r>
          </a:p>
        </p:txBody>
      </p:sp>
      <p:sp>
        <p:nvSpPr>
          <p:cNvPr id="4" name="Slide Number Placeholder 3">
            <a:extLst>
              <a:ext uri="{FF2B5EF4-FFF2-40B4-BE49-F238E27FC236}">
                <a16:creationId xmlns:a16="http://schemas.microsoft.com/office/drawing/2014/main" id="{E7F6A898-2C81-10A7-D007-171978182E57}"/>
              </a:ext>
            </a:extLst>
          </p:cNvPr>
          <p:cNvSpPr>
            <a:spLocks noGrp="1"/>
          </p:cNvSpPr>
          <p:nvPr>
            <p:ph type="sldNum" sz="quarter" idx="5"/>
          </p:nvPr>
        </p:nvSpPr>
        <p:spPr/>
        <p:txBody>
          <a:bodyPr/>
          <a:lstStyle/>
          <a:p>
            <a:fld id="{597F0743-BFA7-4199-897E-5084C6029742}" type="slidenum">
              <a:rPr lang="en-US" smtClean="0"/>
              <a:t>63</a:t>
            </a:fld>
            <a:endParaRPr lang="en-US"/>
          </a:p>
        </p:txBody>
      </p:sp>
    </p:spTree>
    <p:extLst>
      <p:ext uri="{BB962C8B-B14F-4D97-AF65-F5344CB8AC3E}">
        <p14:creationId xmlns:p14="http://schemas.microsoft.com/office/powerpoint/2010/main" val="446444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4277C-6D1A-3788-9E38-4CB73BC242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3A0C12-DF6D-398E-2F87-69973CEEDC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F09237-F328-AD26-A137-5AF567ABC3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BF8C38-647E-D883-0E97-A7C7351BCD11}"/>
              </a:ext>
            </a:extLst>
          </p:cNvPr>
          <p:cNvSpPr>
            <a:spLocks noGrp="1"/>
          </p:cNvSpPr>
          <p:nvPr>
            <p:ph type="sldNum" sz="quarter" idx="5"/>
          </p:nvPr>
        </p:nvSpPr>
        <p:spPr/>
        <p:txBody>
          <a:bodyPr/>
          <a:lstStyle/>
          <a:p>
            <a:fld id="{597F0743-BFA7-4199-897E-5084C6029742}" type="slidenum">
              <a:rPr lang="en-US" smtClean="0"/>
              <a:t>64</a:t>
            </a:fld>
            <a:endParaRPr lang="en-US"/>
          </a:p>
        </p:txBody>
      </p:sp>
    </p:spTree>
    <p:extLst>
      <p:ext uri="{BB962C8B-B14F-4D97-AF65-F5344CB8AC3E}">
        <p14:creationId xmlns:p14="http://schemas.microsoft.com/office/powerpoint/2010/main" val="6141223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05F4E-74A8-B541-9624-5803A3BE8B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921C86-F64C-3934-7A64-DF0622F4A6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117C2-91D6-EC00-357E-43431293D0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7EFBF5-8FD9-7165-0BB1-EC963CE3FD46}"/>
              </a:ext>
            </a:extLst>
          </p:cNvPr>
          <p:cNvSpPr>
            <a:spLocks noGrp="1"/>
          </p:cNvSpPr>
          <p:nvPr>
            <p:ph type="sldNum" sz="quarter" idx="5"/>
          </p:nvPr>
        </p:nvSpPr>
        <p:spPr/>
        <p:txBody>
          <a:bodyPr/>
          <a:lstStyle/>
          <a:p>
            <a:fld id="{597F0743-BFA7-4199-897E-5084C6029742}" type="slidenum">
              <a:rPr lang="en-US" smtClean="0"/>
              <a:t>65</a:t>
            </a:fld>
            <a:endParaRPr lang="en-US"/>
          </a:p>
        </p:txBody>
      </p:sp>
    </p:spTree>
    <p:extLst>
      <p:ext uri="{BB962C8B-B14F-4D97-AF65-F5344CB8AC3E}">
        <p14:creationId xmlns:p14="http://schemas.microsoft.com/office/powerpoint/2010/main" val="564721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74</a:t>
            </a:fld>
            <a:endParaRPr lang="en-US"/>
          </a:p>
        </p:txBody>
      </p:sp>
    </p:spTree>
    <p:extLst>
      <p:ext uri="{BB962C8B-B14F-4D97-AF65-F5344CB8AC3E}">
        <p14:creationId xmlns:p14="http://schemas.microsoft.com/office/powerpoint/2010/main" val="3199265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81680-856E-D7F8-A2A1-D7A88BA35F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EA5AA4-BF9A-86F8-5850-9622229C1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65FA33-DB90-280B-87C3-C56E03AEF7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25EA64-0DAB-1F7C-2AAD-0CE56A3FB2C1}"/>
              </a:ext>
            </a:extLst>
          </p:cNvPr>
          <p:cNvSpPr>
            <a:spLocks noGrp="1"/>
          </p:cNvSpPr>
          <p:nvPr>
            <p:ph type="sldNum" sz="quarter" idx="5"/>
          </p:nvPr>
        </p:nvSpPr>
        <p:spPr/>
        <p:txBody>
          <a:bodyPr/>
          <a:lstStyle/>
          <a:p>
            <a:fld id="{597F0743-BFA7-4199-897E-5084C6029742}" type="slidenum">
              <a:rPr lang="en-US" smtClean="0"/>
              <a:t>75</a:t>
            </a:fld>
            <a:endParaRPr lang="en-US"/>
          </a:p>
        </p:txBody>
      </p:sp>
    </p:spTree>
    <p:extLst>
      <p:ext uri="{BB962C8B-B14F-4D97-AF65-F5344CB8AC3E}">
        <p14:creationId xmlns:p14="http://schemas.microsoft.com/office/powerpoint/2010/main" val="2747836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B1162-9BB7-699E-8363-147A4C8B30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F0990D-FA4E-69C8-DC80-B7E01B7589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47A8BD-BD2E-052F-BF0E-9B7D509281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5E286A-054E-BBD2-FCF2-AC418F65B206}"/>
              </a:ext>
            </a:extLst>
          </p:cNvPr>
          <p:cNvSpPr>
            <a:spLocks noGrp="1"/>
          </p:cNvSpPr>
          <p:nvPr>
            <p:ph type="sldNum" sz="quarter" idx="5"/>
          </p:nvPr>
        </p:nvSpPr>
        <p:spPr/>
        <p:txBody>
          <a:bodyPr/>
          <a:lstStyle/>
          <a:p>
            <a:fld id="{597F0743-BFA7-4199-897E-5084C6029742}" type="slidenum">
              <a:rPr lang="en-US" smtClean="0"/>
              <a:t>79</a:t>
            </a:fld>
            <a:endParaRPr lang="en-US"/>
          </a:p>
        </p:txBody>
      </p:sp>
    </p:spTree>
    <p:extLst>
      <p:ext uri="{BB962C8B-B14F-4D97-AF65-F5344CB8AC3E}">
        <p14:creationId xmlns:p14="http://schemas.microsoft.com/office/powerpoint/2010/main" val="2685772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4</a:t>
            </a:fld>
            <a:endParaRPr lang="en-US"/>
          </a:p>
        </p:txBody>
      </p:sp>
    </p:spTree>
    <p:extLst>
      <p:ext uri="{BB962C8B-B14F-4D97-AF65-F5344CB8AC3E}">
        <p14:creationId xmlns:p14="http://schemas.microsoft.com/office/powerpoint/2010/main" val="38559915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8D5A9-9028-9B2C-6DCA-5F06275974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E885E7-B4D0-115B-A263-238D0F103E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9463FB-EBEC-2713-8926-7D11E8F228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70E4F1-D631-D0DC-24B8-6417E1D2CE9D}"/>
              </a:ext>
            </a:extLst>
          </p:cNvPr>
          <p:cNvSpPr>
            <a:spLocks noGrp="1"/>
          </p:cNvSpPr>
          <p:nvPr>
            <p:ph type="sldNum" sz="quarter" idx="5"/>
          </p:nvPr>
        </p:nvSpPr>
        <p:spPr/>
        <p:txBody>
          <a:bodyPr/>
          <a:lstStyle/>
          <a:p>
            <a:fld id="{597F0743-BFA7-4199-897E-5084C6029742}" type="slidenum">
              <a:rPr lang="en-US" smtClean="0"/>
              <a:t>80</a:t>
            </a:fld>
            <a:endParaRPr lang="en-US"/>
          </a:p>
        </p:txBody>
      </p:sp>
    </p:spTree>
    <p:extLst>
      <p:ext uri="{BB962C8B-B14F-4D97-AF65-F5344CB8AC3E}">
        <p14:creationId xmlns:p14="http://schemas.microsoft.com/office/powerpoint/2010/main" val="3552026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3DFDF-4322-40A6-C656-43714B0CF8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2484C0-5A20-D019-0DA0-9FF3866D5C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C1ED4E-0CE0-8BEF-424F-950A4765A5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9B1F3C-DC74-AE11-38A8-8EC631948BCB}"/>
              </a:ext>
            </a:extLst>
          </p:cNvPr>
          <p:cNvSpPr>
            <a:spLocks noGrp="1"/>
          </p:cNvSpPr>
          <p:nvPr>
            <p:ph type="sldNum" sz="quarter" idx="5"/>
          </p:nvPr>
        </p:nvSpPr>
        <p:spPr/>
        <p:txBody>
          <a:bodyPr/>
          <a:lstStyle/>
          <a:p>
            <a:fld id="{597F0743-BFA7-4199-897E-5084C6029742}" type="slidenum">
              <a:rPr lang="en-US" smtClean="0"/>
              <a:t>81</a:t>
            </a:fld>
            <a:endParaRPr lang="en-US"/>
          </a:p>
        </p:txBody>
      </p:sp>
    </p:spTree>
    <p:extLst>
      <p:ext uri="{BB962C8B-B14F-4D97-AF65-F5344CB8AC3E}">
        <p14:creationId xmlns:p14="http://schemas.microsoft.com/office/powerpoint/2010/main" val="610293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B5D1E-DCC2-9399-3AE9-91919B900E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1A2A65-DA11-74DD-FDAA-FED5498F50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58000F-B313-5818-97FC-F5CAF14300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479B8A-A06D-1EB7-5856-1E2E2B556D48}"/>
              </a:ext>
            </a:extLst>
          </p:cNvPr>
          <p:cNvSpPr>
            <a:spLocks noGrp="1"/>
          </p:cNvSpPr>
          <p:nvPr>
            <p:ph type="sldNum" sz="quarter" idx="5"/>
          </p:nvPr>
        </p:nvSpPr>
        <p:spPr/>
        <p:txBody>
          <a:bodyPr/>
          <a:lstStyle/>
          <a:p>
            <a:fld id="{597F0743-BFA7-4199-897E-5084C6029742}" type="slidenum">
              <a:rPr lang="en-US" smtClean="0"/>
              <a:t>82</a:t>
            </a:fld>
            <a:endParaRPr lang="en-US"/>
          </a:p>
        </p:txBody>
      </p:sp>
    </p:spTree>
    <p:extLst>
      <p:ext uri="{BB962C8B-B14F-4D97-AF65-F5344CB8AC3E}">
        <p14:creationId xmlns:p14="http://schemas.microsoft.com/office/powerpoint/2010/main" val="23243615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19FA4-BA91-D293-20AC-158CCFBD8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19E312-003D-72B7-853B-FCF657886D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48ECAF-203C-82E7-4949-394589D246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39B278-85B0-9703-1551-40968F49BC3D}"/>
              </a:ext>
            </a:extLst>
          </p:cNvPr>
          <p:cNvSpPr>
            <a:spLocks noGrp="1"/>
          </p:cNvSpPr>
          <p:nvPr>
            <p:ph type="sldNum" sz="quarter" idx="5"/>
          </p:nvPr>
        </p:nvSpPr>
        <p:spPr/>
        <p:txBody>
          <a:bodyPr/>
          <a:lstStyle/>
          <a:p>
            <a:fld id="{597F0743-BFA7-4199-897E-5084C6029742}" type="slidenum">
              <a:rPr lang="en-US" smtClean="0"/>
              <a:t>83</a:t>
            </a:fld>
            <a:endParaRPr lang="en-US"/>
          </a:p>
        </p:txBody>
      </p:sp>
    </p:spTree>
    <p:extLst>
      <p:ext uri="{BB962C8B-B14F-4D97-AF65-F5344CB8AC3E}">
        <p14:creationId xmlns:p14="http://schemas.microsoft.com/office/powerpoint/2010/main" val="39092078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AA8C2-B02C-705B-550F-94B907E97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EABEEC-7465-3DB3-20EF-C39328A91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6E0E18-B33D-1D74-3542-9CD12341DF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6B12F4-C702-4637-AA59-CAC612531B35}"/>
              </a:ext>
            </a:extLst>
          </p:cNvPr>
          <p:cNvSpPr>
            <a:spLocks noGrp="1"/>
          </p:cNvSpPr>
          <p:nvPr>
            <p:ph type="sldNum" sz="quarter" idx="5"/>
          </p:nvPr>
        </p:nvSpPr>
        <p:spPr/>
        <p:txBody>
          <a:bodyPr/>
          <a:lstStyle/>
          <a:p>
            <a:fld id="{597F0743-BFA7-4199-897E-5084C6029742}" type="slidenum">
              <a:rPr lang="en-US" smtClean="0"/>
              <a:t>84</a:t>
            </a:fld>
            <a:endParaRPr lang="en-US"/>
          </a:p>
        </p:txBody>
      </p:sp>
    </p:spTree>
    <p:extLst>
      <p:ext uri="{BB962C8B-B14F-4D97-AF65-F5344CB8AC3E}">
        <p14:creationId xmlns:p14="http://schemas.microsoft.com/office/powerpoint/2010/main" val="2477613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86</a:t>
            </a:fld>
            <a:endParaRPr lang="en-US"/>
          </a:p>
        </p:txBody>
      </p:sp>
    </p:spTree>
    <p:extLst>
      <p:ext uri="{BB962C8B-B14F-4D97-AF65-F5344CB8AC3E}">
        <p14:creationId xmlns:p14="http://schemas.microsoft.com/office/powerpoint/2010/main" val="29452838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88</a:t>
            </a:fld>
            <a:endParaRPr lang="en-US"/>
          </a:p>
        </p:txBody>
      </p:sp>
    </p:spTree>
    <p:extLst>
      <p:ext uri="{BB962C8B-B14F-4D97-AF65-F5344CB8AC3E}">
        <p14:creationId xmlns:p14="http://schemas.microsoft.com/office/powerpoint/2010/main" val="15057346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89</a:t>
            </a:fld>
            <a:endParaRPr lang="en-US"/>
          </a:p>
        </p:txBody>
      </p:sp>
    </p:spTree>
    <p:extLst>
      <p:ext uri="{BB962C8B-B14F-4D97-AF65-F5344CB8AC3E}">
        <p14:creationId xmlns:p14="http://schemas.microsoft.com/office/powerpoint/2010/main" val="89636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90</a:t>
            </a:fld>
            <a:endParaRPr lang="en-US"/>
          </a:p>
        </p:txBody>
      </p:sp>
    </p:spTree>
    <p:extLst>
      <p:ext uri="{BB962C8B-B14F-4D97-AF65-F5344CB8AC3E}">
        <p14:creationId xmlns:p14="http://schemas.microsoft.com/office/powerpoint/2010/main" val="3177233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91</a:t>
            </a:fld>
            <a:endParaRPr lang="en-US"/>
          </a:p>
        </p:txBody>
      </p:sp>
    </p:spTree>
    <p:extLst>
      <p:ext uri="{BB962C8B-B14F-4D97-AF65-F5344CB8AC3E}">
        <p14:creationId xmlns:p14="http://schemas.microsoft.com/office/powerpoint/2010/main" val="2535618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6</a:t>
            </a:fld>
            <a:endParaRPr lang="en-US"/>
          </a:p>
        </p:txBody>
      </p:sp>
    </p:spTree>
    <p:extLst>
      <p:ext uri="{BB962C8B-B14F-4D97-AF65-F5344CB8AC3E}">
        <p14:creationId xmlns:p14="http://schemas.microsoft.com/office/powerpoint/2010/main" val="24540725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92</a:t>
            </a:fld>
            <a:endParaRPr lang="en-US"/>
          </a:p>
        </p:txBody>
      </p:sp>
    </p:spTree>
    <p:extLst>
      <p:ext uri="{BB962C8B-B14F-4D97-AF65-F5344CB8AC3E}">
        <p14:creationId xmlns:p14="http://schemas.microsoft.com/office/powerpoint/2010/main" val="17550951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CB4FC-3C41-173A-18AB-B999E8453C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3CF238-2E37-F36F-747C-ED913FE7C7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67E09E-B046-F8DE-B475-7D99A5C445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3CC20F-AFD4-E160-C136-69FD9A549C21}"/>
              </a:ext>
            </a:extLst>
          </p:cNvPr>
          <p:cNvSpPr>
            <a:spLocks noGrp="1"/>
          </p:cNvSpPr>
          <p:nvPr>
            <p:ph type="sldNum" sz="quarter" idx="5"/>
          </p:nvPr>
        </p:nvSpPr>
        <p:spPr/>
        <p:txBody>
          <a:bodyPr/>
          <a:lstStyle/>
          <a:p>
            <a:fld id="{597F0743-BFA7-4199-897E-5084C6029742}" type="slidenum">
              <a:rPr lang="en-US" smtClean="0"/>
              <a:t>93</a:t>
            </a:fld>
            <a:endParaRPr lang="en-US"/>
          </a:p>
        </p:txBody>
      </p:sp>
    </p:spTree>
    <p:extLst>
      <p:ext uri="{BB962C8B-B14F-4D97-AF65-F5344CB8AC3E}">
        <p14:creationId xmlns:p14="http://schemas.microsoft.com/office/powerpoint/2010/main" val="14993769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851E4-9F65-314A-B926-60BCC6AA71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D89E3E-48BB-72B7-800B-842BC74748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49CC4C-85CA-8956-6D09-6B08320A2A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0807D9-9B01-26CC-52BE-08E4EEA09431}"/>
              </a:ext>
            </a:extLst>
          </p:cNvPr>
          <p:cNvSpPr>
            <a:spLocks noGrp="1"/>
          </p:cNvSpPr>
          <p:nvPr>
            <p:ph type="sldNum" sz="quarter" idx="5"/>
          </p:nvPr>
        </p:nvSpPr>
        <p:spPr/>
        <p:txBody>
          <a:bodyPr/>
          <a:lstStyle/>
          <a:p>
            <a:fld id="{597F0743-BFA7-4199-897E-5084C6029742}" type="slidenum">
              <a:rPr lang="en-US" smtClean="0"/>
              <a:t>94</a:t>
            </a:fld>
            <a:endParaRPr lang="en-US"/>
          </a:p>
        </p:txBody>
      </p:sp>
    </p:spTree>
    <p:extLst>
      <p:ext uri="{BB962C8B-B14F-4D97-AF65-F5344CB8AC3E}">
        <p14:creationId xmlns:p14="http://schemas.microsoft.com/office/powerpoint/2010/main" val="42705698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95</a:t>
            </a:fld>
            <a:endParaRPr lang="en-US"/>
          </a:p>
        </p:txBody>
      </p:sp>
    </p:spTree>
    <p:extLst>
      <p:ext uri="{BB962C8B-B14F-4D97-AF65-F5344CB8AC3E}">
        <p14:creationId xmlns:p14="http://schemas.microsoft.com/office/powerpoint/2010/main" val="38322534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96</a:t>
            </a:fld>
            <a:endParaRPr lang="en-US"/>
          </a:p>
        </p:txBody>
      </p:sp>
    </p:spTree>
    <p:extLst>
      <p:ext uri="{BB962C8B-B14F-4D97-AF65-F5344CB8AC3E}">
        <p14:creationId xmlns:p14="http://schemas.microsoft.com/office/powerpoint/2010/main" val="15002827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100</a:t>
            </a:fld>
            <a:endParaRPr lang="en-US"/>
          </a:p>
        </p:txBody>
      </p:sp>
    </p:spTree>
    <p:extLst>
      <p:ext uri="{BB962C8B-B14F-4D97-AF65-F5344CB8AC3E}">
        <p14:creationId xmlns:p14="http://schemas.microsoft.com/office/powerpoint/2010/main" val="14458202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102</a:t>
            </a:fld>
            <a:endParaRPr lang="en-US"/>
          </a:p>
        </p:txBody>
      </p:sp>
    </p:spTree>
    <p:extLst>
      <p:ext uri="{BB962C8B-B14F-4D97-AF65-F5344CB8AC3E}">
        <p14:creationId xmlns:p14="http://schemas.microsoft.com/office/powerpoint/2010/main" val="12933562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104</a:t>
            </a:fld>
            <a:endParaRPr lang="en-US"/>
          </a:p>
        </p:txBody>
      </p:sp>
    </p:spTree>
    <p:extLst>
      <p:ext uri="{BB962C8B-B14F-4D97-AF65-F5344CB8AC3E}">
        <p14:creationId xmlns:p14="http://schemas.microsoft.com/office/powerpoint/2010/main" val="40243016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106</a:t>
            </a:fld>
            <a:endParaRPr lang="en-US"/>
          </a:p>
        </p:txBody>
      </p:sp>
    </p:spTree>
    <p:extLst>
      <p:ext uri="{BB962C8B-B14F-4D97-AF65-F5344CB8AC3E}">
        <p14:creationId xmlns:p14="http://schemas.microsoft.com/office/powerpoint/2010/main" val="22082285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107</a:t>
            </a:fld>
            <a:endParaRPr lang="en-US"/>
          </a:p>
        </p:txBody>
      </p:sp>
    </p:spTree>
    <p:extLst>
      <p:ext uri="{BB962C8B-B14F-4D97-AF65-F5344CB8AC3E}">
        <p14:creationId xmlns:p14="http://schemas.microsoft.com/office/powerpoint/2010/main" val="2038712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7</a:t>
            </a:fld>
            <a:endParaRPr lang="en-US"/>
          </a:p>
        </p:txBody>
      </p:sp>
    </p:spTree>
    <p:extLst>
      <p:ext uri="{BB962C8B-B14F-4D97-AF65-F5344CB8AC3E}">
        <p14:creationId xmlns:p14="http://schemas.microsoft.com/office/powerpoint/2010/main" val="26102057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113</a:t>
            </a:fld>
            <a:endParaRPr lang="en-US"/>
          </a:p>
        </p:txBody>
      </p:sp>
    </p:spTree>
    <p:extLst>
      <p:ext uri="{BB962C8B-B14F-4D97-AF65-F5344CB8AC3E}">
        <p14:creationId xmlns:p14="http://schemas.microsoft.com/office/powerpoint/2010/main" val="2800018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115</a:t>
            </a:fld>
            <a:endParaRPr lang="en-US"/>
          </a:p>
        </p:txBody>
      </p:sp>
    </p:spTree>
    <p:extLst>
      <p:ext uri="{BB962C8B-B14F-4D97-AF65-F5344CB8AC3E}">
        <p14:creationId xmlns:p14="http://schemas.microsoft.com/office/powerpoint/2010/main" val="39533962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120</a:t>
            </a:fld>
            <a:endParaRPr lang="en-US"/>
          </a:p>
        </p:txBody>
      </p:sp>
    </p:spTree>
    <p:extLst>
      <p:ext uri="{BB962C8B-B14F-4D97-AF65-F5344CB8AC3E}">
        <p14:creationId xmlns:p14="http://schemas.microsoft.com/office/powerpoint/2010/main" val="1201104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9</a:t>
            </a:fld>
            <a:endParaRPr lang="en-US"/>
          </a:p>
        </p:txBody>
      </p:sp>
    </p:spTree>
    <p:extLst>
      <p:ext uri="{BB962C8B-B14F-4D97-AF65-F5344CB8AC3E}">
        <p14:creationId xmlns:p14="http://schemas.microsoft.com/office/powerpoint/2010/main" val="989177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10</a:t>
            </a:fld>
            <a:endParaRPr lang="en-US"/>
          </a:p>
        </p:txBody>
      </p:sp>
    </p:spTree>
    <p:extLst>
      <p:ext uri="{BB962C8B-B14F-4D97-AF65-F5344CB8AC3E}">
        <p14:creationId xmlns:p14="http://schemas.microsoft.com/office/powerpoint/2010/main" val="3090454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F0743-BFA7-4199-897E-5084C6029742}" type="slidenum">
              <a:rPr lang="en-US" smtClean="0"/>
              <a:t>12</a:t>
            </a:fld>
            <a:endParaRPr lang="en-US"/>
          </a:p>
        </p:txBody>
      </p:sp>
    </p:spTree>
    <p:extLst>
      <p:ext uri="{BB962C8B-B14F-4D97-AF65-F5344CB8AC3E}">
        <p14:creationId xmlns:p14="http://schemas.microsoft.com/office/powerpoint/2010/main" val="3818205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590631-223B-A34B-A0A9-D1483E998D22}" type="slidenum">
              <a:rPr lang="en-US" smtClean="0"/>
              <a:t>15</a:t>
            </a:fld>
            <a:endParaRPr lang="en-US"/>
          </a:p>
        </p:txBody>
      </p:sp>
    </p:spTree>
    <p:extLst>
      <p:ext uri="{BB962C8B-B14F-4D97-AF65-F5344CB8AC3E}">
        <p14:creationId xmlns:p14="http://schemas.microsoft.com/office/powerpoint/2010/main" val="2943740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05765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918307"/>
            <a:ext cx="10515600" cy="1018699"/>
          </a:xfrm>
        </p:spPr>
        <p:txBody>
          <a:bodyPr/>
          <a:lstStyle/>
          <a:p>
            <a:r>
              <a:rPr lang="en-US" dirty="0"/>
              <a:t>Click to edit Master title style</a:t>
            </a:r>
          </a:p>
        </p:txBody>
      </p:sp>
      <p:sp>
        <p:nvSpPr>
          <p:cNvPr id="3" name="Content Placeholder 2"/>
          <p:cNvSpPr>
            <a:spLocks noGrp="1"/>
          </p:cNvSpPr>
          <p:nvPr>
            <p:ph idx="1"/>
          </p:nvPr>
        </p:nvSpPr>
        <p:spPr>
          <a:xfrm>
            <a:off x="838200" y="2116393"/>
            <a:ext cx="10515600" cy="40605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42341" y="6356350"/>
            <a:ext cx="2743200" cy="365125"/>
          </a:xfrm>
        </p:spPr>
        <p:txBody>
          <a:bodyPr/>
          <a:lstStyle>
            <a:lvl1pPr algn="l">
              <a:defRPr/>
            </a:lvl1pPr>
          </a:lstStyle>
          <a:p>
            <a:fld id="{260BABFF-207A-4E17-BB6B-068052E132E0}" type="slidenum">
              <a:rPr lang="en-US" smtClean="0"/>
              <a:pPr/>
              <a:t>‹#›</a:t>
            </a:fld>
            <a:endParaRPr lang="en-US"/>
          </a:p>
        </p:txBody>
      </p:sp>
    </p:spTree>
    <p:extLst>
      <p:ext uri="{BB962C8B-B14F-4D97-AF65-F5344CB8AC3E}">
        <p14:creationId xmlns:p14="http://schemas.microsoft.com/office/powerpoint/2010/main" val="2595165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Slide Number Placeholder 5"/>
          <p:cNvSpPr>
            <a:spLocks noGrp="1"/>
          </p:cNvSpPr>
          <p:nvPr>
            <p:ph type="sldNum" sz="quarter" idx="12"/>
          </p:nvPr>
        </p:nvSpPr>
        <p:spPr>
          <a:xfrm>
            <a:off x="842341" y="6356350"/>
            <a:ext cx="2743200" cy="365125"/>
          </a:xfrm>
        </p:spPr>
        <p:txBody>
          <a:bodyPr/>
          <a:lstStyle>
            <a:lvl1pPr algn="l">
              <a:defRPr/>
            </a:lvl1pPr>
          </a:lstStyle>
          <a:p>
            <a:fld id="{260BABFF-207A-4E17-BB6B-068052E132E0}" type="slidenum">
              <a:rPr lang="en-US" smtClean="0"/>
              <a:pPr/>
              <a:t>‹#›</a:t>
            </a:fld>
            <a:endParaRPr lang="en-US"/>
          </a:p>
        </p:txBody>
      </p:sp>
    </p:spTree>
    <p:extLst>
      <p:ext uri="{BB962C8B-B14F-4D97-AF65-F5344CB8AC3E}">
        <p14:creationId xmlns:p14="http://schemas.microsoft.com/office/powerpoint/2010/main" val="3692184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918306"/>
            <a:ext cx="10515600" cy="772382"/>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12"/>
          </p:nvPr>
        </p:nvSpPr>
        <p:spPr>
          <a:xfrm>
            <a:off x="842341" y="6356350"/>
            <a:ext cx="2743200" cy="365125"/>
          </a:xfrm>
        </p:spPr>
        <p:txBody>
          <a:bodyPr/>
          <a:lstStyle>
            <a:lvl1pPr algn="l">
              <a:defRPr/>
            </a:lvl1pPr>
          </a:lstStyle>
          <a:p>
            <a:fld id="{260BABFF-207A-4E17-BB6B-068052E132E0}" type="slidenum">
              <a:rPr lang="en-US" smtClean="0"/>
              <a:pPr/>
              <a:t>‹#›</a:t>
            </a:fld>
            <a:endParaRPr lang="en-US"/>
          </a:p>
        </p:txBody>
      </p:sp>
    </p:spTree>
    <p:extLst>
      <p:ext uri="{BB962C8B-B14F-4D97-AF65-F5344CB8AC3E}">
        <p14:creationId xmlns:p14="http://schemas.microsoft.com/office/powerpoint/2010/main" val="3999731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905606"/>
            <a:ext cx="10515600" cy="785082"/>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842341" y="6356350"/>
            <a:ext cx="2743200" cy="365125"/>
          </a:xfrm>
        </p:spPr>
        <p:txBody>
          <a:bodyPr/>
          <a:lstStyle>
            <a:lvl1pPr algn="l">
              <a:defRPr/>
            </a:lvl1pPr>
          </a:lstStyle>
          <a:p>
            <a:fld id="{260BABFF-207A-4E17-BB6B-068052E132E0}" type="slidenum">
              <a:rPr lang="en-US" smtClean="0"/>
              <a:pPr/>
              <a:t>‹#›</a:t>
            </a:fld>
            <a:endParaRPr lang="en-US"/>
          </a:p>
        </p:txBody>
      </p:sp>
    </p:spTree>
    <p:extLst>
      <p:ext uri="{BB962C8B-B14F-4D97-AF65-F5344CB8AC3E}">
        <p14:creationId xmlns:p14="http://schemas.microsoft.com/office/powerpoint/2010/main" val="3007539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899652"/>
            <a:ext cx="3932237" cy="1157748"/>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Slide Number Placeholder 5"/>
          <p:cNvSpPr>
            <a:spLocks noGrp="1"/>
          </p:cNvSpPr>
          <p:nvPr>
            <p:ph type="sldNum" sz="quarter" idx="12"/>
          </p:nvPr>
        </p:nvSpPr>
        <p:spPr>
          <a:xfrm>
            <a:off x="842341" y="6356350"/>
            <a:ext cx="2743200" cy="365125"/>
          </a:xfrm>
        </p:spPr>
        <p:txBody>
          <a:bodyPr/>
          <a:lstStyle>
            <a:lvl1pPr algn="l">
              <a:defRPr/>
            </a:lvl1pPr>
          </a:lstStyle>
          <a:p>
            <a:fld id="{260BABFF-207A-4E17-BB6B-068052E132E0}" type="slidenum">
              <a:rPr lang="en-US" smtClean="0"/>
              <a:pPr/>
              <a:t>‹#›</a:t>
            </a:fld>
            <a:endParaRPr lang="en-US"/>
          </a:p>
        </p:txBody>
      </p:sp>
    </p:spTree>
    <p:extLst>
      <p:ext uri="{BB962C8B-B14F-4D97-AF65-F5344CB8AC3E}">
        <p14:creationId xmlns:p14="http://schemas.microsoft.com/office/powerpoint/2010/main" val="1237596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918306"/>
            <a:ext cx="10515600" cy="77238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FC3CDC-4BF4-4A7B-8405-F14DEC6DE771}" type="datetimeFigureOut">
              <a:rPr lang="en-US" smtClean="0"/>
              <a:t>2/26/2024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0BABFF-207A-4E17-BB6B-068052E132E0}" type="slidenum">
              <a:rPr lang="en-US" smtClean="0"/>
              <a:t>‹#›</a:t>
            </a:fld>
            <a:endParaRPr lang="en-US"/>
          </a:p>
        </p:txBody>
      </p:sp>
      <p:pic>
        <p:nvPicPr>
          <p:cNvPr id="8" name="Picture 7"/>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8200" y="240483"/>
            <a:ext cx="5372100" cy="488139"/>
          </a:xfrm>
          <a:prstGeom prst="rect">
            <a:avLst/>
          </a:prstGeom>
        </p:spPr>
      </p:pic>
      <p:cxnSp>
        <p:nvCxnSpPr>
          <p:cNvPr id="10" name="Straight Connector 9"/>
          <p:cNvCxnSpPr/>
          <p:nvPr userDrawn="1"/>
        </p:nvCxnSpPr>
        <p:spPr>
          <a:xfrm>
            <a:off x="838200" y="856028"/>
            <a:ext cx="1051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140555"/>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103.tmp"/><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05.tmp"/><Relationship Id="rId4" Type="http://schemas.openxmlformats.org/officeDocument/2006/relationships/image" Target="../media/image104.tmp"/></Relationships>
</file>

<file path=ppt/slides/_rels/slide101.xml.rels><?xml version="1.0" encoding="UTF-8" standalone="yes"?>
<Relationships xmlns="http://schemas.openxmlformats.org/package/2006/relationships"><Relationship Id="rId3" Type="http://schemas.openxmlformats.org/officeDocument/2006/relationships/image" Target="../media/image107.tmp"/><Relationship Id="rId2" Type="http://schemas.openxmlformats.org/officeDocument/2006/relationships/image" Target="../media/image106.tmp"/><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8.tmp"/><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9.tmp"/></Relationships>
</file>

<file path=ppt/slides/_rels/slide103.xml.rels><?xml version="1.0" encoding="UTF-8" standalone="yes"?>
<Relationships xmlns="http://schemas.openxmlformats.org/package/2006/relationships"><Relationship Id="rId3" Type="http://schemas.openxmlformats.org/officeDocument/2006/relationships/image" Target="../media/image111.tmp"/><Relationship Id="rId2" Type="http://schemas.openxmlformats.org/officeDocument/2006/relationships/image" Target="../media/image110.tmp"/><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customXml" Target="../ink/ink5.xml"/><Relationship Id="rId18" Type="http://schemas.openxmlformats.org/officeDocument/2006/relationships/image" Target="../media/image310.png"/><Relationship Id="rId3" Type="http://schemas.openxmlformats.org/officeDocument/2006/relationships/image" Target="../media/image113.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280.png"/><Relationship Id="rId17" Type="http://schemas.openxmlformats.org/officeDocument/2006/relationships/customXml" Target="../ink/ink7.xml"/><Relationship Id="rId2" Type="http://schemas.openxmlformats.org/officeDocument/2006/relationships/notesSlide" Target="../notesSlides/notesSlide48.xml"/><Relationship Id="rId16" Type="http://schemas.openxmlformats.org/officeDocument/2006/relationships/image" Target="../media/image390.PNG"/><Relationship Id="rId20"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270.png"/><Relationship Id="rId19" Type="http://schemas.openxmlformats.org/officeDocument/2006/relationships/customXml" Target="../ink/ink8.xml"/><Relationship Id="rId4" Type="http://schemas.openxmlformats.org/officeDocument/2006/relationships/image" Target="../media/image114.tmp"/><Relationship Id="rId9" Type="http://schemas.openxmlformats.org/officeDocument/2006/relationships/customXml" Target="../ink/ink3.xml"/><Relationship Id="rId14" Type="http://schemas.openxmlformats.org/officeDocument/2006/relationships/image" Target="../media/image380.png"/><Relationship Id="rId22" Type="http://schemas.openxmlformats.org/officeDocument/2006/relationships/image" Target="../media/image330.png"/></Relationships>
</file>

<file path=ppt/slides/_rels/slide10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tmp"/><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6.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8.tmp"/><Relationship Id="rId2" Type="http://schemas.openxmlformats.org/officeDocument/2006/relationships/image" Target="../media/image117.tmp"/><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tmp"/><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0.xml.rels><?xml version="1.0" encoding="UTF-8" standalone="yes"?>
<Relationships xmlns="http://schemas.openxmlformats.org/package/2006/relationships"><Relationship Id="rId3" Type="http://schemas.openxmlformats.org/officeDocument/2006/relationships/image" Target="../media/image125.tmp"/><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7.tmp"/><Relationship Id="rId2" Type="http://schemas.openxmlformats.org/officeDocument/2006/relationships/image" Target="../media/image126.tmp"/><Relationship Id="rId1" Type="http://schemas.openxmlformats.org/officeDocument/2006/relationships/slideLayout" Target="../slideLayouts/slideLayout2.xml"/><Relationship Id="rId5" Type="http://schemas.openxmlformats.org/officeDocument/2006/relationships/image" Target="../media/image129.tmp"/><Relationship Id="rId4" Type="http://schemas.openxmlformats.org/officeDocument/2006/relationships/image" Target="../media/image128.tmp"/></Relationships>
</file>

<file path=ppt/slides/_rels/slide122.xml.rels><?xml version="1.0" encoding="UTF-8" standalone="yes"?>
<Relationships xmlns="http://schemas.openxmlformats.org/package/2006/relationships"><Relationship Id="rId3" Type="http://schemas.openxmlformats.org/officeDocument/2006/relationships/image" Target="../media/image131.tmp"/><Relationship Id="rId2" Type="http://schemas.openxmlformats.org/officeDocument/2006/relationships/image" Target="../media/image130.tmp"/><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33.tmp"/><Relationship Id="rId2" Type="http://schemas.openxmlformats.org/officeDocument/2006/relationships/image" Target="../media/image132.tmp"/><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5.tmp"/><Relationship Id="rId2" Type="http://schemas.openxmlformats.org/officeDocument/2006/relationships/image" Target="../media/image134.tmp"/><Relationship Id="rId1" Type="http://schemas.openxmlformats.org/officeDocument/2006/relationships/slideLayout" Target="../slideLayouts/slideLayout2.xml"/><Relationship Id="rId4" Type="http://schemas.openxmlformats.org/officeDocument/2006/relationships/image" Target="../media/image136.tmp"/></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7.tmp"/><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package" Target="../embeddings/Microsoft_Word_Document.docx"/><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40.tmp"/><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41.tmp"/><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42.tmp"/><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image" Target="../media/image149.tmp"/><Relationship Id="rId3" Type="http://schemas.openxmlformats.org/officeDocument/2006/relationships/image" Target="../media/image144.tmp"/><Relationship Id="rId7" Type="http://schemas.openxmlformats.org/officeDocument/2006/relationships/image" Target="../media/image148.tmp"/><Relationship Id="rId2" Type="http://schemas.openxmlformats.org/officeDocument/2006/relationships/image" Target="../media/image143.tmp"/><Relationship Id="rId1" Type="http://schemas.openxmlformats.org/officeDocument/2006/relationships/slideLayout" Target="../slideLayouts/slideLayout2.xml"/><Relationship Id="rId6" Type="http://schemas.openxmlformats.org/officeDocument/2006/relationships/image" Target="../media/image147.tmp"/><Relationship Id="rId5" Type="http://schemas.openxmlformats.org/officeDocument/2006/relationships/image" Target="../media/image146.tmp"/><Relationship Id="rId4" Type="http://schemas.openxmlformats.org/officeDocument/2006/relationships/image" Target="../media/image145.tmp"/></Relationships>
</file>

<file path=ppt/slides/_rels/slide135.xml.rels><?xml version="1.0" encoding="UTF-8" standalone="yes"?>
<Relationships xmlns="http://schemas.openxmlformats.org/package/2006/relationships"><Relationship Id="rId3" Type="http://schemas.openxmlformats.org/officeDocument/2006/relationships/image" Target="../media/image151.tmp"/><Relationship Id="rId2" Type="http://schemas.openxmlformats.org/officeDocument/2006/relationships/image" Target="../media/image150.tmp"/><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3.tmp"/><Relationship Id="rId2" Type="http://schemas.openxmlformats.org/officeDocument/2006/relationships/image" Target="../media/image152.tmp"/><Relationship Id="rId1" Type="http://schemas.openxmlformats.org/officeDocument/2006/relationships/slideLayout" Target="../slideLayouts/slideLayout2.xml"/><Relationship Id="rId5" Type="http://schemas.openxmlformats.org/officeDocument/2006/relationships/image" Target="../media/image155.tmp"/><Relationship Id="rId4" Type="http://schemas.openxmlformats.org/officeDocument/2006/relationships/image" Target="../media/image154.tmp"/></Relationships>
</file>

<file path=ppt/slides/_rels/slide137.xml.rels><?xml version="1.0" encoding="UTF-8" standalone="yes"?>
<Relationships xmlns="http://schemas.openxmlformats.org/package/2006/relationships"><Relationship Id="rId3" Type="http://schemas.openxmlformats.org/officeDocument/2006/relationships/image" Target="../media/image157.tmp"/><Relationship Id="rId2" Type="http://schemas.openxmlformats.org/officeDocument/2006/relationships/image" Target="../media/image156.tmp"/><Relationship Id="rId1" Type="http://schemas.openxmlformats.org/officeDocument/2006/relationships/slideLayout" Target="../slideLayouts/slideLayout2.xml"/><Relationship Id="rId4" Type="http://schemas.openxmlformats.org/officeDocument/2006/relationships/image" Target="../media/image158.tmp"/></Relationships>
</file>

<file path=ppt/slides/_rels/slide138.xml.rels><?xml version="1.0" encoding="UTF-8" standalone="yes"?>
<Relationships xmlns="http://schemas.openxmlformats.org/package/2006/relationships"><Relationship Id="rId2" Type="http://schemas.openxmlformats.org/officeDocument/2006/relationships/image" Target="../media/image159.tmp"/><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60.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61.tmp"/><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documentation.sas.com/doc/en/pgmsascdc/9.4_3.5/mcrolref/n0ctmldxf23ixtn1kqsoh5bsgmg8.htm"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flickr.com/photos/x1brett/51098417651/"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s://ilmiodiabete.com/2016/05/la-battaglia-dei-sensori-si-sta-seria-la-medtronic-stringe-nuova-partnership-strategica-sui-cgm/"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tats.stackexchange.com/questions/125662/geocoded-node-map-visualizers" TargetMode="External"/><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pexels.com/photo/2018-alarm-clock-balance-business-612051/" TargetMode="External"/><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Apples_and_oranges" TargetMode="External"/><Relationship Id="rId2" Type="http://schemas.openxmlformats.org/officeDocument/2006/relationships/image" Target="../media/image67.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apple.stackexchange.com/questions/243675/location-of-the-resource-files-for-the-spinning-wait-cursor"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creativecommons.org/licenses/by-nc/3.0/" TargetMode="External"/><Relationship Id="rId4" Type="http://schemas.openxmlformats.org/officeDocument/2006/relationships/hyperlink" Target="https://oercommons.org/courseware/lesson/80692"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www.pexels.com/photo/2018-alarm-clock-balance-business-612051/"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www.picpedia.org/highway-signs/p/perfection.html"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7.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85.png"/><Relationship Id="rId5" Type="http://schemas.openxmlformats.org/officeDocument/2006/relationships/diagramQuickStyle" Target="../diagrams/quickStyle1.xml"/><Relationship Id="rId10" Type="http://schemas.openxmlformats.org/officeDocument/2006/relationships/image" Target="../media/image84.png"/><Relationship Id="rId4" Type="http://schemas.openxmlformats.org/officeDocument/2006/relationships/diagramLayout" Target="../diagrams/layout1.xml"/><Relationship Id="rId9" Type="http://schemas.openxmlformats.org/officeDocument/2006/relationships/image" Target="../media/image8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jdorganizer.blogspot.com/2013/06/in-honor-of-sf-pride-2013-rainbow.htm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8.tmp"/><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90.tmp"/><Relationship Id="rId4" Type="http://schemas.openxmlformats.org/officeDocument/2006/relationships/image" Target="../media/image89.tmp"/></Relationships>
</file>

<file path=ppt/slides/_rels/slide93.xml.rels><?xml version="1.0" encoding="UTF-8" standalone="yes"?>
<Relationships xmlns="http://schemas.openxmlformats.org/package/2006/relationships"><Relationship Id="rId3" Type="http://schemas.openxmlformats.org/officeDocument/2006/relationships/image" Target="../media/image91.tmp"/><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93.tmp"/><Relationship Id="rId4" Type="http://schemas.openxmlformats.org/officeDocument/2006/relationships/image" Target="../media/image92.tmp"/></Relationships>
</file>

<file path=ppt/slides/_rels/slide94.xml.rels><?xml version="1.0" encoding="UTF-8" standalone="yes"?>
<Relationships xmlns="http://schemas.openxmlformats.org/package/2006/relationships"><Relationship Id="rId3" Type="http://schemas.openxmlformats.org/officeDocument/2006/relationships/image" Target="../media/image94.tmp"/><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5.tmp"/></Relationships>
</file>

<file path=ppt/slides/_rels/slide95.xml.rels><?xml version="1.0" encoding="UTF-8" standalone="yes"?>
<Relationships xmlns="http://schemas.openxmlformats.org/package/2006/relationships"><Relationship Id="rId3" Type="http://schemas.openxmlformats.org/officeDocument/2006/relationships/image" Target="../media/image96.tmp"/><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7.tmp"/></Relationships>
</file>

<file path=ppt/slides/_rels/slide9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5424" y="3214938"/>
            <a:ext cx="9144000" cy="1144319"/>
          </a:xfrm>
        </p:spPr>
        <p:txBody>
          <a:bodyPr>
            <a:noAutofit/>
          </a:bodyPr>
          <a:lstStyle/>
          <a:p>
            <a:r>
              <a:rPr lang="en-US" sz="4400" dirty="0"/>
              <a:t>Workflow for Wearables: Study design, data processing, and analytic considerations for research using continuous health monitoring devices</a:t>
            </a:r>
          </a:p>
        </p:txBody>
      </p:sp>
      <p:sp>
        <p:nvSpPr>
          <p:cNvPr id="3" name="Subtitle 2"/>
          <p:cNvSpPr>
            <a:spLocks noGrp="1"/>
          </p:cNvSpPr>
          <p:nvPr>
            <p:ph type="subTitle" idx="1"/>
          </p:nvPr>
        </p:nvSpPr>
        <p:spPr>
          <a:xfrm>
            <a:off x="1032268" y="4542503"/>
            <a:ext cx="9144000" cy="1948328"/>
          </a:xfrm>
        </p:spPr>
        <p:txBody>
          <a:bodyPr>
            <a:normAutofit fontScale="92500" lnSpcReduction="10000"/>
          </a:bodyPr>
          <a:lstStyle/>
          <a:p>
            <a:r>
              <a:rPr lang="en-US" dirty="0">
                <a:solidFill>
                  <a:srgbClr val="001007"/>
                </a:solidFill>
              </a:rPr>
              <a:t>Laura Kaizer, Sarah Schmiege, &amp; Heather Smyth</a:t>
            </a:r>
          </a:p>
          <a:p>
            <a:r>
              <a:rPr lang="en-US" dirty="0">
                <a:solidFill>
                  <a:srgbClr val="001007"/>
                </a:solidFill>
              </a:rPr>
              <a:t>Center for Innovative Design and Analysis (CIDA)</a:t>
            </a:r>
          </a:p>
          <a:p>
            <a:r>
              <a:rPr lang="en-US" dirty="0">
                <a:solidFill>
                  <a:srgbClr val="001007"/>
                </a:solidFill>
              </a:rPr>
              <a:t>Department of Biostatistics and Informatics</a:t>
            </a:r>
          </a:p>
          <a:p>
            <a:r>
              <a:rPr lang="en-US" dirty="0">
                <a:solidFill>
                  <a:srgbClr val="001007"/>
                </a:solidFill>
              </a:rPr>
              <a:t>Colorado School of Public Health</a:t>
            </a:r>
          </a:p>
          <a:p>
            <a:r>
              <a:rPr lang="en-US" dirty="0">
                <a:solidFill>
                  <a:srgbClr val="001007"/>
                </a:solidFill>
              </a:rPr>
              <a:t>University of Colorado Anschutz Medical Campus</a:t>
            </a:r>
          </a:p>
          <a:p>
            <a:endParaRPr lang="en-US" dirty="0"/>
          </a:p>
        </p:txBody>
      </p:sp>
    </p:spTree>
    <p:extLst>
      <p:ext uri="{BB962C8B-B14F-4D97-AF65-F5344CB8AC3E}">
        <p14:creationId xmlns:p14="http://schemas.microsoft.com/office/powerpoint/2010/main" val="1582062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DB5D8-958D-4406-AFC2-0EB8A0DA2394}"/>
              </a:ext>
            </a:extLst>
          </p:cNvPr>
          <p:cNvSpPr>
            <a:spLocks noGrp="1"/>
          </p:cNvSpPr>
          <p:nvPr>
            <p:ph type="title"/>
          </p:nvPr>
        </p:nvSpPr>
        <p:spPr/>
        <p:txBody>
          <a:bodyPr>
            <a:normAutofit fontScale="90000"/>
          </a:bodyPr>
          <a:lstStyle/>
          <a:p>
            <a:r>
              <a:rPr lang="en-US" dirty="0"/>
              <a:t>Motivations for collecting data from wearable devices in research</a:t>
            </a:r>
          </a:p>
        </p:txBody>
      </p:sp>
      <p:sp>
        <p:nvSpPr>
          <p:cNvPr id="3" name="Content Placeholder 2">
            <a:extLst>
              <a:ext uri="{FF2B5EF4-FFF2-40B4-BE49-F238E27FC236}">
                <a16:creationId xmlns:a16="http://schemas.microsoft.com/office/drawing/2014/main" id="{C66E5FA1-1F86-13D2-F49A-1F8F9C46241C}"/>
              </a:ext>
            </a:extLst>
          </p:cNvPr>
          <p:cNvSpPr>
            <a:spLocks noGrp="1"/>
          </p:cNvSpPr>
          <p:nvPr>
            <p:ph idx="1"/>
          </p:nvPr>
        </p:nvSpPr>
        <p:spPr>
          <a:xfrm>
            <a:off x="838200" y="2116393"/>
            <a:ext cx="10756900" cy="4360607"/>
          </a:xfrm>
        </p:spPr>
        <p:txBody>
          <a:bodyPr>
            <a:normAutofit/>
          </a:bodyPr>
          <a:lstStyle/>
          <a:p>
            <a:r>
              <a:rPr lang="en-US" dirty="0"/>
              <a:t>Needs to be nailed down early in study planning phases</a:t>
            </a:r>
          </a:p>
          <a:p>
            <a:r>
              <a:rPr lang="en-US" dirty="0"/>
              <a:t>Have a solid plan for why collecting and what will be done with it</a:t>
            </a:r>
          </a:p>
          <a:p>
            <a:r>
              <a:rPr lang="en-US" dirty="0"/>
              <a:t>Consider unit of analysis early in the process</a:t>
            </a:r>
          </a:p>
          <a:p>
            <a:r>
              <a:rPr lang="en-US" sz="2800" dirty="0"/>
              <a:t>What is the overarching analysis that will address research question</a:t>
            </a:r>
            <a:r>
              <a:rPr lang="en-US" dirty="0"/>
              <a:t>; d</a:t>
            </a:r>
            <a:r>
              <a:rPr lang="en-US" sz="2800" dirty="0"/>
              <a:t>ata are longitudinal but is the research question longitudinal?</a:t>
            </a:r>
          </a:p>
        </p:txBody>
      </p:sp>
      <p:pic>
        <p:nvPicPr>
          <p:cNvPr id="5" name="Picture 4" descr="A computer and a garbage can&#10;&#10;Description automatically generated">
            <a:extLst>
              <a:ext uri="{FF2B5EF4-FFF2-40B4-BE49-F238E27FC236}">
                <a16:creationId xmlns:a16="http://schemas.microsoft.com/office/drawing/2014/main" id="{2A439F50-8C61-6476-60B6-EFFFBEE65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4656137"/>
            <a:ext cx="2286000" cy="2000250"/>
          </a:xfrm>
          <a:prstGeom prst="rect">
            <a:avLst/>
          </a:prstGeom>
        </p:spPr>
      </p:pic>
      <p:pic>
        <p:nvPicPr>
          <p:cNvPr id="7" name="Picture 6" descr="A red circle with a black background&#10;&#10;Description automatically generated">
            <a:extLst>
              <a:ext uri="{FF2B5EF4-FFF2-40B4-BE49-F238E27FC236}">
                <a16:creationId xmlns:a16="http://schemas.microsoft.com/office/drawing/2014/main" id="{DB63DA04-6BFB-890A-2890-22ACA56DB1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34025" y="4959350"/>
            <a:ext cx="1123950" cy="1123950"/>
          </a:xfrm>
          <a:prstGeom prst="rect">
            <a:avLst/>
          </a:prstGeom>
        </p:spPr>
      </p:pic>
    </p:spTree>
    <p:extLst>
      <p:ext uri="{BB962C8B-B14F-4D97-AF65-F5344CB8AC3E}">
        <p14:creationId xmlns:p14="http://schemas.microsoft.com/office/powerpoint/2010/main" val="1676471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box with black text&#10;&#10;Description automatically generated">
            <a:extLst>
              <a:ext uri="{FF2B5EF4-FFF2-40B4-BE49-F238E27FC236}">
                <a16:creationId xmlns:a16="http://schemas.microsoft.com/office/drawing/2014/main" id="{B9DACDBB-A322-3A3E-FFCF-A44BD24168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312" y="4818536"/>
            <a:ext cx="3833192" cy="1394581"/>
          </a:xfrm>
          <a:prstGeom prst="rect">
            <a:avLst/>
          </a:prstGeom>
        </p:spPr>
      </p:pic>
      <p:sp>
        <p:nvSpPr>
          <p:cNvPr id="2" name="Title 1">
            <a:extLst>
              <a:ext uri="{FF2B5EF4-FFF2-40B4-BE49-F238E27FC236}">
                <a16:creationId xmlns:a16="http://schemas.microsoft.com/office/drawing/2014/main" id="{C8FE32AA-2563-6DF3-A05A-1993A27015AE}"/>
              </a:ext>
            </a:extLst>
          </p:cNvPr>
          <p:cNvSpPr>
            <a:spLocks noGrp="1"/>
          </p:cNvSpPr>
          <p:nvPr>
            <p:ph type="title"/>
          </p:nvPr>
        </p:nvSpPr>
        <p:spPr/>
        <p:txBody>
          <a:bodyPr/>
          <a:lstStyle/>
          <a:p>
            <a:r>
              <a:rPr lang="en-US" dirty="0"/>
              <a:t>Two sample t-test</a:t>
            </a:r>
          </a:p>
        </p:txBody>
      </p:sp>
      <p:sp>
        <p:nvSpPr>
          <p:cNvPr id="3" name="Content Placeholder 2">
            <a:extLst>
              <a:ext uri="{FF2B5EF4-FFF2-40B4-BE49-F238E27FC236}">
                <a16:creationId xmlns:a16="http://schemas.microsoft.com/office/drawing/2014/main" id="{3731D8E9-5C49-3805-45A5-A65A7AEC330E}"/>
              </a:ext>
            </a:extLst>
          </p:cNvPr>
          <p:cNvSpPr>
            <a:spLocks noGrp="1"/>
          </p:cNvSpPr>
          <p:nvPr>
            <p:ph idx="1"/>
          </p:nvPr>
        </p:nvSpPr>
        <p:spPr>
          <a:xfrm>
            <a:off x="488949" y="1880936"/>
            <a:ext cx="6502758" cy="2527778"/>
          </a:xfrm>
        </p:spPr>
        <p:txBody>
          <a:bodyPr>
            <a:normAutofit/>
          </a:bodyPr>
          <a:lstStyle/>
          <a:p>
            <a:pPr marL="0" indent="0">
              <a:buNone/>
            </a:pPr>
            <a:r>
              <a:rPr lang="en-US" dirty="0"/>
              <a:t>Assumptions</a:t>
            </a:r>
          </a:p>
          <a:p>
            <a:pPr marL="914400" lvl="1" indent="-457200">
              <a:buFont typeface="+mj-lt"/>
              <a:buAutoNum type="arabicPeriod"/>
            </a:pPr>
            <a:r>
              <a:rPr lang="en-US" dirty="0"/>
              <a:t>Data is continuous</a:t>
            </a:r>
          </a:p>
          <a:p>
            <a:pPr marL="914400" lvl="1" indent="-457200">
              <a:buFont typeface="+mj-lt"/>
              <a:buAutoNum type="arabicPeriod"/>
            </a:pPr>
            <a:r>
              <a:rPr lang="en-US" dirty="0"/>
              <a:t>Independent observations</a:t>
            </a:r>
          </a:p>
          <a:p>
            <a:pPr marL="914400" lvl="1" indent="-457200">
              <a:buFont typeface="+mj-lt"/>
              <a:buAutoNum type="arabicPeriod"/>
            </a:pPr>
            <a:r>
              <a:rPr lang="en-US" dirty="0"/>
              <a:t>Randomly selected</a:t>
            </a:r>
          </a:p>
          <a:p>
            <a:pPr marL="914400" lvl="1" indent="-457200">
              <a:buFont typeface="+mj-lt"/>
              <a:buAutoNum type="arabicPeriod"/>
            </a:pPr>
            <a:r>
              <a:rPr lang="en-US" dirty="0"/>
              <a:t>Normally distributed</a:t>
            </a:r>
          </a:p>
          <a:p>
            <a:pPr marL="914400" lvl="1" indent="-457200">
              <a:buFont typeface="+mj-lt"/>
              <a:buAutoNum type="arabicPeriod"/>
            </a:pPr>
            <a:r>
              <a:rPr lang="en-US" dirty="0"/>
              <a:t>Equal variance</a:t>
            </a:r>
          </a:p>
        </p:txBody>
      </p:sp>
      <p:sp>
        <p:nvSpPr>
          <p:cNvPr id="11" name="Oval 10">
            <a:extLst>
              <a:ext uri="{FF2B5EF4-FFF2-40B4-BE49-F238E27FC236}">
                <a16:creationId xmlns:a16="http://schemas.microsoft.com/office/drawing/2014/main" id="{73CD89F9-3F49-5BED-643A-FAC7FBCA7320}"/>
              </a:ext>
            </a:extLst>
          </p:cNvPr>
          <p:cNvSpPr/>
          <p:nvPr/>
        </p:nvSpPr>
        <p:spPr>
          <a:xfrm>
            <a:off x="3740328" y="5690773"/>
            <a:ext cx="782320" cy="497840"/>
          </a:xfrm>
          <a:prstGeom prst="ellipse">
            <a:avLst/>
          </a:prstGeom>
          <a:no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18" name="Picture 17" descr="A diagram of a distribution of a function&#10;&#10;Description automatically generated">
            <a:extLst>
              <a:ext uri="{FF2B5EF4-FFF2-40B4-BE49-F238E27FC236}">
                <a16:creationId xmlns:a16="http://schemas.microsoft.com/office/drawing/2014/main" id="{E0021454-D2A2-10F3-37EE-B383BE891E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8310" y="494145"/>
            <a:ext cx="4225503" cy="3439363"/>
          </a:xfrm>
          <a:prstGeom prst="rect">
            <a:avLst/>
          </a:prstGeom>
        </p:spPr>
      </p:pic>
      <p:pic>
        <p:nvPicPr>
          <p:cNvPr id="20" name="Picture 19" descr="A comparison of a plot&#10;&#10;Description automatically generated with medium confidence">
            <a:extLst>
              <a:ext uri="{FF2B5EF4-FFF2-40B4-BE49-F238E27FC236}">
                <a16:creationId xmlns:a16="http://schemas.microsoft.com/office/drawing/2014/main" id="{55D60592-B2EF-AC4F-104B-301978484D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8309" y="4143229"/>
            <a:ext cx="4225503" cy="2456228"/>
          </a:xfrm>
          <a:prstGeom prst="rect">
            <a:avLst/>
          </a:prstGeom>
        </p:spPr>
      </p:pic>
    </p:spTree>
    <p:extLst>
      <p:ext uri="{BB962C8B-B14F-4D97-AF65-F5344CB8AC3E}">
        <p14:creationId xmlns:p14="http://schemas.microsoft.com/office/powerpoint/2010/main" val="40416044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E32AA-2563-6DF3-A05A-1993A27015AE}"/>
              </a:ext>
            </a:extLst>
          </p:cNvPr>
          <p:cNvSpPr>
            <a:spLocks noGrp="1"/>
          </p:cNvSpPr>
          <p:nvPr>
            <p:ph type="title"/>
          </p:nvPr>
        </p:nvSpPr>
        <p:spPr>
          <a:xfrm>
            <a:off x="914400" y="913382"/>
            <a:ext cx="10515600" cy="1018699"/>
          </a:xfrm>
        </p:spPr>
        <p:txBody>
          <a:bodyPr/>
          <a:lstStyle/>
          <a:p>
            <a:r>
              <a:rPr lang="en-US" dirty="0"/>
              <a:t>Two sample t-test</a:t>
            </a:r>
          </a:p>
        </p:txBody>
      </p:sp>
      <p:sp>
        <p:nvSpPr>
          <p:cNvPr id="3" name="Content Placeholder 2">
            <a:extLst>
              <a:ext uri="{FF2B5EF4-FFF2-40B4-BE49-F238E27FC236}">
                <a16:creationId xmlns:a16="http://schemas.microsoft.com/office/drawing/2014/main" id="{3731D8E9-5C49-3805-45A5-A65A7AEC330E}"/>
              </a:ext>
            </a:extLst>
          </p:cNvPr>
          <p:cNvSpPr>
            <a:spLocks noGrp="1"/>
          </p:cNvSpPr>
          <p:nvPr>
            <p:ph idx="1"/>
          </p:nvPr>
        </p:nvSpPr>
        <p:spPr>
          <a:xfrm>
            <a:off x="8130818" y="2514120"/>
            <a:ext cx="4691743" cy="5029297"/>
          </a:xfrm>
        </p:spPr>
        <p:txBody>
          <a:bodyPr/>
          <a:lstStyle/>
          <a:p>
            <a:pPr>
              <a:buFont typeface="Wingdings" panose="05000000000000000000" pitchFamily="2" charset="2"/>
              <a:buChar char="Ø"/>
            </a:pPr>
            <a:r>
              <a:rPr lang="en-US" dirty="0"/>
              <a:t>Hypothesis</a:t>
            </a:r>
          </a:p>
          <a:p>
            <a:pPr>
              <a:buFont typeface="Wingdings" panose="05000000000000000000" pitchFamily="2" charset="2"/>
              <a:buChar char="Ø"/>
            </a:pPr>
            <a:r>
              <a:rPr lang="en-US" dirty="0"/>
              <a:t>Significance level</a:t>
            </a:r>
          </a:p>
          <a:p>
            <a:pPr>
              <a:buFont typeface="Wingdings" panose="05000000000000000000" pitchFamily="2" charset="2"/>
              <a:buChar char="Ø"/>
            </a:pPr>
            <a:r>
              <a:rPr lang="en-US" dirty="0"/>
              <a:t>Tails</a:t>
            </a:r>
          </a:p>
          <a:p>
            <a:pPr>
              <a:buFont typeface="Wingdings" panose="05000000000000000000" pitchFamily="2" charset="2"/>
              <a:buChar char="Ø"/>
            </a:pPr>
            <a:r>
              <a:rPr lang="en-US" dirty="0"/>
              <a:t>Grouping variable</a:t>
            </a:r>
          </a:p>
          <a:p>
            <a:pPr>
              <a:buFont typeface="Wingdings" panose="05000000000000000000" pitchFamily="2" charset="2"/>
              <a:buChar char="Ø"/>
            </a:pPr>
            <a:r>
              <a:rPr lang="en-US" dirty="0"/>
              <a:t>Outcome variable(s)</a:t>
            </a:r>
          </a:p>
          <a:p>
            <a:pPr marL="0" indent="0" algn="ctr">
              <a:buNone/>
            </a:pPr>
            <a:endParaRPr lang="en-US" dirty="0"/>
          </a:p>
        </p:txBody>
      </p:sp>
      <p:pic>
        <p:nvPicPr>
          <p:cNvPr id="7" name="Picture 6" descr="A close up of a text&#10;&#10;Description automatically generated">
            <a:extLst>
              <a:ext uri="{FF2B5EF4-FFF2-40B4-BE49-F238E27FC236}">
                <a16:creationId xmlns:a16="http://schemas.microsoft.com/office/drawing/2014/main" id="{E44EC794-A969-8FCE-0674-DEB2858FF6DD}"/>
              </a:ext>
            </a:extLst>
          </p:cNvPr>
          <p:cNvPicPr>
            <a:picLocks noChangeAspect="1"/>
          </p:cNvPicPr>
          <p:nvPr/>
        </p:nvPicPr>
        <p:blipFill rotWithShape="1">
          <a:blip r:embed="rId2">
            <a:extLst>
              <a:ext uri="{28A0092B-C50C-407E-A947-70E740481C1C}">
                <a14:useLocalDpi xmlns:a14="http://schemas.microsoft.com/office/drawing/2010/main" val="0"/>
              </a:ext>
            </a:extLst>
          </a:blip>
          <a:srcRect b="25414"/>
          <a:stretch/>
        </p:blipFill>
        <p:spPr>
          <a:xfrm>
            <a:off x="653363" y="4948624"/>
            <a:ext cx="6470244" cy="521069"/>
          </a:xfrm>
          <a:prstGeom prst="rect">
            <a:avLst/>
          </a:prstGeom>
        </p:spPr>
      </p:pic>
      <p:pic>
        <p:nvPicPr>
          <p:cNvPr id="6" name="Picture 5" descr="A white background with black text&#10;&#10;Description automatically generated">
            <a:extLst>
              <a:ext uri="{FF2B5EF4-FFF2-40B4-BE49-F238E27FC236}">
                <a16:creationId xmlns:a16="http://schemas.microsoft.com/office/drawing/2014/main" id="{6A8B61ED-C8D1-DE70-4D8E-37A93899D0C7}"/>
              </a:ext>
            </a:extLst>
          </p:cNvPr>
          <p:cNvPicPr>
            <a:picLocks noChangeAspect="1"/>
          </p:cNvPicPr>
          <p:nvPr/>
        </p:nvPicPr>
        <p:blipFill rotWithShape="1">
          <a:blip r:embed="rId3">
            <a:extLst>
              <a:ext uri="{28A0092B-C50C-407E-A947-70E740481C1C}">
                <a14:useLocalDpi xmlns:a14="http://schemas.microsoft.com/office/drawing/2010/main" val="0"/>
              </a:ext>
            </a:extLst>
          </a:blip>
          <a:srcRect t="11371" b="4420"/>
          <a:stretch/>
        </p:blipFill>
        <p:spPr>
          <a:xfrm>
            <a:off x="832162" y="2675090"/>
            <a:ext cx="6112646" cy="967899"/>
          </a:xfrm>
          <a:prstGeom prst="rect">
            <a:avLst/>
          </a:prstGeom>
        </p:spPr>
      </p:pic>
    </p:spTree>
    <p:extLst>
      <p:ext uri="{BB962C8B-B14F-4D97-AF65-F5344CB8AC3E}">
        <p14:creationId xmlns:p14="http://schemas.microsoft.com/office/powerpoint/2010/main" val="30254409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white rectangular box with black text&#10;&#10;Description automatically generated">
            <a:extLst>
              <a:ext uri="{FF2B5EF4-FFF2-40B4-BE49-F238E27FC236}">
                <a16:creationId xmlns:a16="http://schemas.microsoft.com/office/drawing/2014/main" id="{80D513A2-13E5-86CD-81D8-F59B082A2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909" y="4150273"/>
            <a:ext cx="4312799" cy="1314756"/>
          </a:xfrm>
          <a:prstGeom prst="rect">
            <a:avLst/>
          </a:prstGeom>
        </p:spPr>
      </p:pic>
      <p:sp>
        <p:nvSpPr>
          <p:cNvPr id="2" name="Title 1">
            <a:extLst>
              <a:ext uri="{FF2B5EF4-FFF2-40B4-BE49-F238E27FC236}">
                <a16:creationId xmlns:a16="http://schemas.microsoft.com/office/drawing/2014/main" id="{C8FE32AA-2563-6DF3-A05A-1993A27015AE}"/>
              </a:ext>
            </a:extLst>
          </p:cNvPr>
          <p:cNvSpPr>
            <a:spLocks noGrp="1"/>
          </p:cNvSpPr>
          <p:nvPr>
            <p:ph type="title"/>
          </p:nvPr>
        </p:nvSpPr>
        <p:spPr/>
        <p:txBody>
          <a:bodyPr/>
          <a:lstStyle/>
          <a:p>
            <a:r>
              <a:rPr lang="en-US" dirty="0"/>
              <a:t>Two sample t-test</a:t>
            </a:r>
          </a:p>
        </p:txBody>
      </p:sp>
      <p:sp>
        <p:nvSpPr>
          <p:cNvPr id="12" name="Oval 11">
            <a:extLst>
              <a:ext uri="{FF2B5EF4-FFF2-40B4-BE49-F238E27FC236}">
                <a16:creationId xmlns:a16="http://schemas.microsoft.com/office/drawing/2014/main" id="{AD16BA45-48DC-B986-5777-A6B3A0F01330}"/>
              </a:ext>
            </a:extLst>
          </p:cNvPr>
          <p:cNvSpPr/>
          <p:nvPr/>
        </p:nvSpPr>
        <p:spPr>
          <a:xfrm>
            <a:off x="4373895" y="4907280"/>
            <a:ext cx="851814" cy="497840"/>
          </a:xfrm>
          <a:prstGeom prst="ellipse">
            <a:avLst/>
          </a:prstGeom>
          <a:no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4BD2C7ED-C5E1-8D1C-A6DD-B3115896B1F2}"/>
              </a:ext>
            </a:extLst>
          </p:cNvPr>
          <p:cNvSpPr txBox="1">
            <a:spLocks/>
          </p:cNvSpPr>
          <p:nvPr/>
        </p:nvSpPr>
        <p:spPr>
          <a:xfrm>
            <a:off x="8325876" y="2571626"/>
            <a:ext cx="4691743" cy="50292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t>Group means</a:t>
            </a:r>
          </a:p>
          <a:p>
            <a:pPr>
              <a:buFont typeface="Wingdings" panose="05000000000000000000" pitchFamily="2" charset="2"/>
              <a:buChar char="Ø"/>
            </a:pPr>
            <a:r>
              <a:rPr lang="en-US" dirty="0"/>
              <a:t>Mean difference</a:t>
            </a:r>
          </a:p>
          <a:p>
            <a:pPr>
              <a:buFont typeface="Wingdings" panose="05000000000000000000" pitchFamily="2" charset="2"/>
              <a:buChar char="Ø"/>
            </a:pPr>
            <a:r>
              <a:rPr lang="en-US" dirty="0"/>
              <a:t>t-value</a:t>
            </a:r>
          </a:p>
          <a:p>
            <a:pPr>
              <a:buFont typeface="Wingdings" panose="05000000000000000000" pitchFamily="2" charset="2"/>
              <a:buChar char="Ø"/>
            </a:pPr>
            <a:r>
              <a:rPr lang="en-US" dirty="0"/>
              <a:t>p-value</a:t>
            </a:r>
          </a:p>
          <a:p>
            <a:pPr marL="0" indent="0" algn="ctr">
              <a:buFont typeface="Arial" panose="020B0604020202020204" pitchFamily="34" charset="0"/>
              <a:buNone/>
            </a:pPr>
            <a:endParaRPr lang="en-US" dirty="0"/>
          </a:p>
        </p:txBody>
      </p:sp>
      <p:pic>
        <p:nvPicPr>
          <p:cNvPr id="14" name="Picture 13" descr="A table with numbers and a number on it&#10;&#10;Description automatically generated">
            <a:extLst>
              <a:ext uri="{FF2B5EF4-FFF2-40B4-BE49-F238E27FC236}">
                <a16:creationId xmlns:a16="http://schemas.microsoft.com/office/drawing/2014/main" id="{36F5B65E-A22E-6F44-ECBC-95BF59CBDA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910" y="1902785"/>
            <a:ext cx="5689920" cy="1876735"/>
          </a:xfrm>
          <a:prstGeom prst="rect">
            <a:avLst/>
          </a:prstGeom>
        </p:spPr>
      </p:pic>
    </p:spTree>
    <p:extLst>
      <p:ext uri="{BB962C8B-B14F-4D97-AF65-F5344CB8AC3E}">
        <p14:creationId xmlns:p14="http://schemas.microsoft.com/office/powerpoint/2010/main" val="281531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E32AA-2563-6DF3-A05A-1993A27015AE}"/>
              </a:ext>
            </a:extLst>
          </p:cNvPr>
          <p:cNvSpPr>
            <a:spLocks noGrp="1"/>
          </p:cNvSpPr>
          <p:nvPr>
            <p:ph type="title"/>
          </p:nvPr>
        </p:nvSpPr>
        <p:spPr/>
        <p:txBody>
          <a:bodyPr/>
          <a:lstStyle/>
          <a:p>
            <a:r>
              <a:rPr lang="en-US" dirty="0"/>
              <a:t>Two sample t-test</a:t>
            </a:r>
          </a:p>
        </p:txBody>
      </p:sp>
      <p:sp>
        <p:nvSpPr>
          <p:cNvPr id="3" name="Content Placeholder 2">
            <a:extLst>
              <a:ext uri="{FF2B5EF4-FFF2-40B4-BE49-F238E27FC236}">
                <a16:creationId xmlns:a16="http://schemas.microsoft.com/office/drawing/2014/main" id="{3731D8E9-5C49-3805-45A5-A65A7AEC330E}"/>
              </a:ext>
            </a:extLst>
          </p:cNvPr>
          <p:cNvSpPr>
            <a:spLocks noGrp="1"/>
          </p:cNvSpPr>
          <p:nvPr>
            <p:ph idx="1"/>
          </p:nvPr>
        </p:nvSpPr>
        <p:spPr/>
        <p:txBody>
          <a:bodyPr/>
          <a:lstStyle/>
          <a:p>
            <a:pPr marL="0" indent="0">
              <a:buNone/>
            </a:pPr>
            <a:r>
              <a:rPr lang="en-US" dirty="0"/>
              <a:t>There was a significant difference between the diet only group (M=5.29, SD=14.58) and the diet + exercise group (M=15.57, SD=23.13) in </a:t>
            </a:r>
            <a:r>
              <a:rPr lang="en-US" b="1" dirty="0"/>
              <a:t>change </a:t>
            </a:r>
            <a:r>
              <a:rPr lang="en-US" dirty="0"/>
              <a:t>in physical activity, </a:t>
            </a:r>
            <a:r>
              <a:rPr lang="en-US" i="1" dirty="0"/>
              <a:t>t</a:t>
            </a:r>
            <a:r>
              <a:rPr lang="en-US" dirty="0"/>
              <a:t>(49.14) = 2.33 , </a:t>
            </a:r>
            <a:r>
              <a:rPr lang="en-US" i="1" dirty="0"/>
              <a:t>p</a:t>
            </a:r>
            <a:r>
              <a:rPr lang="en-US" dirty="0"/>
              <a:t> = .02, Cohen’s d = .53.</a:t>
            </a:r>
          </a:p>
          <a:p>
            <a:pPr marL="0" indent="0">
              <a:buNone/>
            </a:pPr>
            <a:endParaRPr lang="en-US" dirty="0"/>
          </a:p>
          <a:p>
            <a:pPr marL="0" indent="0">
              <a:buNone/>
            </a:pPr>
            <a:endParaRPr lang="en-US" dirty="0"/>
          </a:p>
          <a:p>
            <a:pPr marL="0" indent="0">
              <a:buNone/>
            </a:pPr>
            <a:endParaRPr lang="en-US" dirty="0"/>
          </a:p>
        </p:txBody>
      </p:sp>
      <p:pic>
        <p:nvPicPr>
          <p:cNvPr id="10" name="Picture 9" descr="A diagram of a distribution of a number&#10;&#10;Description automatically generated">
            <a:extLst>
              <a:ext uri="{FF2B5EF4-FFF2-40B4-BE49-F238E27FC236}">
                <a16:creationId xmlns:a16="http://schemas.microsoft.com/office/drawing/2014/main" id="{8544C19A-0AA5-86EE-662F-68442E46C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693160"/>
            <a:ext cx="5245382" cy="3034214"/>
          </a:xfrm>
          <a:prstGeom prst="rect">
            <a:avLst/>
          </a:prstGeom>
        </p:spPr>
      </p:pic>
      <p:pic>
        <p:nvPicPr>
          <p:cNvPr id="12" name="Picture 11" descr="A graph with a line in the middle&#10;&#10;Description automatically generated with medium confidence">
            <a:extLst>
              <a:ext uri="{FF2B5EF4-FFF2-40B4-BE49-F238E27FC236}">
                <a16:creationId xmlns:a16="http://schemas.microsoft.com/office/drawing/2014/main" id="{6306173F-10B8-0AE3-B4C4-C858B42405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320" y="3437438"/>
            <a:ext cx="4348480" cy="3289936"/>
          </a:xfrm>
          <a:prstGeom prst="rect">
            <a:avLst/>
          </a:prstGeom>
        </p:spPr>
      </p:pic>
    </p:spTree>
    <p:extLst>
      <p:ext uri="{BB962C8B-B14F-4D97-AF65-F5344CB8AC3E}">
        <p14:creationId xmlns:p14="http://schemas.microsoft.com/office/powerpoint/2010/main" val="22110209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E32AA-2563-6DF3-A05A-1993A27015AE}"/>
              </a:ext>
            </a:extLst>
          </p:cNvPr>
          <p:cNvSpPr>
            <a:spLocks noGrp="1"/>
          </p:cNvSpPr>
          <p:nvPr>
            <p:ph type="title"/>
          </p:nvPr>
        </p:nvSpPr>
        <p:spPr/>
        <p:txBody>
          <a:bodyPr/>
          <a:lstStyle/>
          <a:p>
            <a:r>
              <a:rPr lang="en-US" dirty="0"/>
              <a:t>Two sample t-test debrief</a:t>
            </a:r>
          </a:p>
        </p:txBody>
      </p:sp>
      <p:sp>
        <p:nvSpPr>
          <p:cNvPr id="3" name="Content Placeholder 2">
            <a:extLst>
              <a:ext uri="{FF2B5EF4-FFF2-40B4-BE49-F238E27FC236}">
                <a16:creationId xmlns:a16="http://schemas.microsoft.com/office/drawing/2014/main" id="{3731D8E9-5C49-3805-45A5-A65A7AEC330E}"/>
              </a:ext>
            </a:extLst>
          </p:cNvPr>
          <p:cNvSpPr>
            <a:spLocks noGrp="1"/>
          </p:cNvSpPr>
          <p:nvPr>
            <p:ph idx="1"/>
          </p:nvPr>
        </p:nvSpPr>
        <p:spPr/>
        <p:txBody>
          <a:bodyPr/>
          <a:lstStyle/>
          <a:p>
            <a:r>
              <a:rPr lang="en-US" dirty="0"/>
              <a:t>Does this answer an interesting research question?</a:t>
            </a:r>
          </a:p>
          <a:p>
            <a:r>
              <a:rPr lang="en-US" dirty="0"/>
              <a:t>Does this address the proposed research question?</a:t>
            </a:r>
          </a:p>
          <a:p>
            <a:r>
              <a:rPr lang="en-US" dirty="0"/>
              <a:t>Are the results easily interpretable?</a:t>
            </a:r>
          </a:p>
          <a:p>
            <a:r>
              <a:rPr lang="en-US" dirty="0"/>
              <a:t>Are missing observations accounted for?</a:t>
            </a:r>
          </a:p>
          <a:p>
            <a:r>
              <a:rPr lang="en-US" dirty="0"/>
              <a:t>Does this make good use of the data?</a:t>
            </a:r>
          </a:p>
          <a:p>
            <a:pPr marL="0" indent="0">
              <a:buNone/>
            </a:pPr>
            <a:endParaRPr lang="en-US" dirty="0"/>
          </a:p>
        </p:txBody>
      </p:sp>
    </p:spTree>
    <p:extLst>
      <p:ext uri="{BB962C8B-B14F-4D97-AF65-F5344CB8AC3E}">
        <p14:creationId xmlns:p14="http://schemas.microsoft.com/office/powerpoint/2010/main" val="14924414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315C90F-ECBC-471D-4362-27FFAFB43FE6}"/>
              </a:ext>
            </a:extLst>
          </p:cNvPr>
          <p:cNvPicPr>
            <a:picLocks noGrp="1" noChangeAspect="1"/>
          </p:cNvPicPr>
          <p:nvPr>
            <p:ph idx="1"/>
          </p:nvPr>
        </p:nvPicPr>
        <p:blipFill>
          <a:blip r:embed="rId2"/>
          <a:stretch>
            <a:fillRect/>
          </a:stretch>
        </p:blipFill>
        <p:spPr>
          <a:xfrm>
            <a:off x="2429691" y="1284333"/>
            <a:ext cx="6954883" cy="4636589"/>
          </a:xfrm>
          <a:prstGeom prst="rect">
            <a:avLst/>
          </a:prstGeom>
        </p:spPr>
      </p:pic>
    </p:spTree>
    <p:extLst>
      <p:ext uri="{BB962C8B-B14F-4D97-AF65-F5344CB8AC3E}">
        <p14:creationId xmlns:p14="http://schemas.microsoft.com/office/powerpoint/2010/main" val="15745415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2AE6E-03AB-FDB6-8549-F34EE76A11A2}"/>
              </a:ext>
            </a:extLst>
          </p:cNvPr>
          <p:cNvSpPr>
            <a:spLocks noGrp="1"/>
          </p:cNvSpPr>
          <p:nvPr>
            <p:ph type="title"/>
          </p:nvPr>
        </p:nvSpPr>
        <p:spPr>
          <a:xfrm>
            <a:off x="838200" y="918307"/>
            <a:ext cx="10828306" cy="1018699"/>
          </a:xfrm>
        </p:spPr>
        <p:txBody>
          <a:bodyPr>
            <a:normAutofit fontScale="90000"/>
          </a:bodyPr>
          <a:lstStyle/>
          <a:p>
            <a:pPr marL="0" indent="0">
              <a:buNone/>
            </a:pPr>
            <a:r>
              <a:rPr lang="en-US" dirty="0"/>
              <a:t>Change scores, Follow-up score or ANCOVA?</a:t>
            </a:r>
          </a:p>
        </p:txBody>
      </p:sp>
      <p:sp>
        <p:nvSpPr>
          <p:cNvPr id="3" name="Content Placeholder 2">
            <a:extLst>
              <a:ext uri="{FF2B5EF4-FFF2-40B4-BE49-F238E27FC236}">
                <a16:creationId xmlns:a16="http://schemas.microsoft.com/office/drawing/2014/main" id="{A5CF1D68-188D-30A7-80D7-0113246122E3}"/>
              </a:ext>
            </a:extLst>
          </p:cNvPr>
          <p:cNvSpPr>
            <a:spLocks noGrp="1"/>
          </p:cNvSpPr>
          <p:nvPr>
            <p:ph idx="1"/>
          </p:nvPr>
        </p:nvSpPr>
        <p:spPr>
          <a:xfrm>
            <a:off x="432620" y="2116393"/>
            <a:ext cx="6882580" cy="4060569"/>
          </a:xfrm>
        </p:spPr>
        <p:txBody>
          <a:bodyPr>
            <a:normAutofit/>
          </a:bodyPr>
          <a:lstStyle/>
          <a:p>
            <a:pPr marL="0" indent="0">
              <a:buNone/>
            </a:pPr>
            <a:endParaRPr lang="en-US" dirty="0"/>
          </a:p>
          <a:p>
            <a:pPr marL="0" indent="0">
              <a:buNone/>
            </a:pPr>
            <a:endParaRPr lang="en-US" dirty="0"/>
          </a:p>
          <a:p>
            <a:pPr marL="0" indent="0">
              <a:buNone/>
            </a:pPr>
            <a:endParaRPr lang="en-US" dirty="0"/>
          </a:p>
          <a:p>
            <a:pPr marL="514350" indent="-514350">
              <a:buAutoNum type="arabicPeriod"/>
            </a:pPr>
            <a:endParaRPr lang="en-US" dirty="0"/>
          </a:p>
        </p:txBody>
      </p:sp>
      <p:pic>
        <p:nvPicPr>
          <p:cNvPr id="4" name="Content Placeholder 3">
            <a:extLst>
              <a:ext uri="{FF2B5EF4-FFF2-40B4-BE49-F238E27FC236}">
                <a16:creationId xmlns:a16="http://schemas.microsoft.com/office/drawing/2014/main" id="{BE7FBA23-290C-6353-19E2-D7FCF600748F}"/>
              </a:ext>
            </a:extLst>
          </p:cNvPr>
          <p:cNvPicPr>
            <a:picLocks noChangeAspect="1"/>
          </p:cNvPicPr>
          <p:nvPr/>
        </p:nvPicPr>
        <p:blipFill>
          <a:blip r:embed="rId3"/>
          <a:stretch>
            <a:fillRect/>
          </a:stretch>
        </p:blipFill>
        <p:spPr>
          <a:xfrm>
            <a:off x="4127326" y="3788831"/>
            <a:ext cx="3683222" cy="2748250"/>
          </a:xfrm>
          <a:prstGeom prst="rect">
            <a:avLst/>
          </a:prstGeom>
        </p:spPr>
      </p:pic>
      <p:sp>
        <p:nvSpPr>
          <p:cNvPr id="5" name="TextBox 4">
            <a:extLst>
              <a:ext uri="{FF2B5EF4-FFF2-40B4-BE49-F238E27FC236}">
                <a16:creationId xmlns:a16="http://schemas.microsoft.com/office/drawing/2014/main" id="{B1C46C70-C389-6501-EE75-F06FCFB7A8ED}"/>
              </a:ext>
            </a:extLst>
          </p:cNvPr>
          <p:cNvSpPr txBox="1"/>
          <p:nvPr/>
        </p:nvSpPr>
        <p:spPr>
          <a:xfrm rot="21212932">
            <a:off x="5017030" y="3776523"/>
            <a:ext cx="1158900" cy="276999"/>
          </a:xfrm>
          <a:prstGeom prst="rect">
            <a:avLst/>
          </a:prstGeom>
          <a:solidFill>
            <a:schemeClr val="bg1"/>
          </a:solidFill>
        </p:spPr>
        <p:txBody>
          <a:bodyPr wrap="square" rtlCol="0">
            <a:spAutoFit/>
          </a:bodyPr>
          <a:lstStyle/>
          <a:p>
            <a:r>
              <a:rPr lang="en-US" sz="1200" dirty="0"/>
              <a:t>more options</a:t>
            </a:r>
          </a:p>
        </p:txBody>
      </p:sp>
      <p:pic>
        <p:nvPicPr>
          <p:cNvPr id="11" name="Picture 10" descr="A close up of text&#10;&#10;Description automatically generated">
            <a:extLst>
              <a:ext uri="{FF2B5EF4-FFF2-40B4-BE49-F238E27FC236}">
                <a16:creationId xmlns:a16="http://schemas.microsoft.com/office/drawing/2014/main" id="{CC2C1328-BC32-94DA-5FB5-E85727C052EE}"/>
              </a:ext>
            </a:extLst>
          </p:cNvPr>
          <p:cNvPicPr>
            <a:picLocks noChangeAspect="1"/>
          </p:cNvPicPr>
          <p:nvPr/>
        </p:nvPicPr>
        <p:blipFill rotWithShape="1">
          <a:blip r:embed="rId4">
            <a:extLst>
              <a:ext uri="{28A0092B-C50C-407E-A947-70E740481C1C}">
                <a14:useLocalDpi xmlns:a14="http://schemas.microsoft.com/office/drawing/2010/main" val="0"/>
              </a:ext>
            </a:extLst>
          </a:blip>
          <a:srcRect t="5156" b="10741"/>
          <a:stretch/>
        </p:blipFill>
        <p:spPr>
          <a:xfrm>
            <a:off x="1240720" y="2013542"/>
            <a:ext cx="9076509" cy="1415170"/>
          </a:xfrm>
          <a:prstGeom prst="rect">
            <a:avLst/>
          </a:prstGeom>
        </p:spPr>
      </p:pic>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5F3A2089-CBB6-EF9E-74CB-A38D9EDBCA2D}"/>
                  </a:ext>
                </a:extLst>
              </p14:cNvPr>
              <p14:cNvContentPartPr/>
              <p14:nvPr/>
            </p14:nvContentPartPr>
            <p14:xfrm>
              <a:off x="5083584" y="2145192"/>
              <a:ext cx="4831560" cy="99000"/>
            </p14:xfrm>
          </p:contentPart>
        </mc:Choice>
        <mc:Fallback xmlns="">
          <p:pic>
            <p:nvPicPr>
              <p:cNvPr id="13" name="Ink 12">
                <a:extLst>
                  <a:ext uri="{FF2B5EF4-FFF2-40B4-BE49-F238E27FC236}">
                    <a16:creationId xmlns:a16="http://schemas.microsoft.com/office/drawing/2014/main" id="{5F3A2089-CBB6-EF9E-74CB-A38D9EDBCA2D}"/>
                  </a:ext>
                </a:extLst>
              </p:cNvPr>
              <p:cNvPicPr/>
              <p:nvPr/>
            </p:nvPicPr>
            <p:blipFill>
              <a:blip r:embed="rId6"/>
              <a:stretch>
                <a:fillRect/>
              </a:stretch>
            </p:blipFill>
            <p:spPr>
              <a:xfrm>
                <a:off x="5029944" y="2037192"/>
                <a:ext cx="493920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6885E654-D5FE-6E6D-1BCF-CF0590A9469E}"/>
                  </a:ext>
                </a:extLst>
              </p14:cNvPr>
              <p14:cNvContentPartPr/>
              <p14:nvPr/>
            </p14:nvContentPartPr>
            <p14:xfrm>
              <a:off x="9924144" y="2212512"/>
              <a:ext cx="360" cy="360"/>
            </p14:xfrm>
          </p:contentPart>
        </mc:Choice>
        <mc:Fallback xmlns="">
          <p:pic>
            <p:nvPicPr>
              <p:cNvPr id="14" name="Ink 13">
                <a:extLst>
                  <a:ext uri="{FF2B5EF4-FFF2-40B4-BE49-F238E27FC236}">
                    <a16:creationId xmlns:a16="http://schemas.microsoft.com/office/drawing/2014/main" id="{6885E654-D5FE-6E6D-1BCF-CF0590A9469E}"/>
                  </a:ext>
                </a:extLst>
              </p:cNvPr>
              <p:cNvPicPr/>
              <p:nvPr/>
            </p:nvPicPr>
            <p:blipFill>
              <a:blip r:embed="rId8"/>
              <a:stretch>
                <a:fillRect/>
              </a:stretch>
            </p:blipFill>
            <p:spPr>
              <a:xfrm>
                <a:off x="9870144" y="21045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3E1DD909-AA33-6BC5-8729-B3125B6EEA4C}"/>
                  </a:ext>
                </a:extLst>
              </p14:cNvPr>
              <p14:cNvContentPartPr/>
              <p14:nvPr/>
            </p14:nvContentPartPr>
            <p14:xfrm>
              <a:off x="9924144" y="2200272"/>
              <a:ext cx="255960" cy="12600"/>
            </p14:xfrm>
          </p:contentPart>
        </mc:Choice>
        <mc:Fallback xmlns="">
          <p:pic>
            <p:nvPicPr>
              <p:cNvPr id="15" name="Ink 14">
                <a:extLst>
                  <a:ext uri="{FF2B5EF4-FFF2-40B4-BE49-F238E27FC236}">
                    <a16:creationId xmlns:a16="http://schemas.microsoft.com/office/drawing/2014/main" id="{3E1DD909-AA33-6BC5-8729-B3125B6EEA4C}"/>
                  </a:ext>
                </a:extLst>
              </p:cNvPr>
              <p:cNvPicPr/>
              <p:nvPr/>
            </p:nvPicPr>
            <p:blipFill>
              <a:blip r:embed="rId10"/>
              <a:stretch>
                <a:fillRect/>
              </a:stretch>
            </p:blipFill>
            <p:spPr>
              <a:xfrm>
                <a:off x="9870144" y="2092272"/>
                <a:ext cx="3636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AEDC7ACD-114B-A2CB-C1DA-FAFF1C73F29B}"/>
                  </a:ext>
                </a:extLst>
              </p14:cNvPr>
              <p14:cNvContentPartPr/>
              <p14:nvPr/>
            </p14:nvContentPartPr>
            <p14:xfrm>
              <a:off x="1389624" y="2541552"/>
              <a:ext cx="6380640" cy="80640"/>
            </p14:xfrm>
          </p:contentPart>
        </mc:Choice>
        <mc:Fallback xmlns="">
          <p:pic>
            <p:nvPicPr>
              <p:cNvPr id="16" name="Ink 15">
                <a:extLst>
                  <a:ext uri="{FF2B5EF4-FFF2-40B4-BE49-F238E27FC236}">
                    <a16:creationId xmlns:a16="http://schemas.microsoft.com/office/drawing/2014/main" id="{AEDC7ACD-114B-A2CB-C1DA-FAFF1C73F29B}"/>
                  </a:ext>
                </a:extLst>
              </p:cNvPr>
              <p:cNvPicPr/>
              <p:nvPr/>
            </p:nvPicPr>
            <p:blipFill>
              <a:blip r:embed="rId12"/>
              <a:stretch>
                <a:fillRect/>
              </a:stretch>
            </p:blipFill>
            <p:spPr>
              <a:xfrm>
                <a:off x="1335624" y="2433552"/>
                <a:ext cx="64882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FEC080A7-E058-6100-470D-2610F7F93DBD}"/>
                  </a:ext>
                </a:extLst>
              </p14:cNvPr>
              <p14:cNvContentPartPr/>
              <p14:nvPr/>
            </p14:nvContentPartPr>
            <p14:xfrm>
              <a:off x="7778184" y="2517072"/>
              <a:ext cx="2685600" cy="55440"/>
            </p14:xfrm>
          </p:contentPart>
        </mc:Choice>
        <mc:Fallback xmlns="">
          <p:pic>
            <p:nvPicPr>
              <p:cNvPr id="17" name="Ink 16">
                <a:extLst>
                  <a:ext uri="{FF2B5EF4-FFF2-40B4-BE49-F238E27FC236}">
                    <a16:creationId xmlns:a16="http://schemas.microsoft.com/office/drawing/2014/main" id="{FEC080A7-E058-6100-470D-2610F7F93DBD}"/>
                  </a:ext>
                </a:extLst>
              </p:cNvPr>
              <p:cNvPicPr/>
              <p:nvPr/>
            </p:nvPicPr>
            <p:blipFill>
              <a:blip r:embed="rId14"/>
              <a:stretch>
                <a:fillRect/>
              </a:stretch>
            </p:blipFill>
            <p:spPr>
              <a:xfrm>
                <a:off x="7724191" y="2409072"/>
                <a:ext cx="2793226"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29E78C21-41F9-F77D-8A4C-82F76BBF0BDA}"/>
                  </a:ext>
                </a:extLst>
              </p14:cNvPr>
              <p14:cNvContentPartPr/>
              <p14:nvPr/>
            </p14:nvContentPartPr>
            <p14:xfrm>
              <a:off x="1419864" y="2934071"/>
              <a:ext cx="5707800" cy="96480"/>
            </p14:xfrm>
          </p:contentPart>
        </mc:Choice>
        <mc:Fallback xmlns="">
          <p:pic>
            <p:nvPicPr>
              <p:cNvPr id="18" name="Ink 17">
                <a:extLst>
                  <a:ext uri="{FF2B5EF4-FFF2-40B4-BE49-F238E27FC236}">
                    <a16:creationId xmlns:a16="http://schemas.microsoft.com/office/drawing/2014/main" id="{29E78C21-41F9-F77D-8A4C-82F76BBF0BDA}"/>
                  </a:ext>
                </a:extLst>
              </p:cNvPr>
              <p:cNvPicPr/>
              <p:nvPr/>
            </p:nvPicPr>
            <p:blipFill>
              <a:blip r:embed="rId16"/>
              <a:stretch>
                <a:fillRect/>
              </a:stretch>
            </p:blipFill>
            <p:spPr>
              <a:xfrm>
                <a:off x="1365864" y="2826071"/>
                <a:ext cx="58154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D9A6FFA0-61BA-6C81-66BD-DA4A97387972}"/>
                  </a:ext>
                </a:extLst>
              </p14:cNvPr>
              <p14:cNvContentPartPr/>
              <p14:nvPr/>
            </p14:nvContentPartPr>
            <p14:xfrm>
              <a:off x="7144224" y="2901552"/>
              <a:ext cx="2980800" cy="86040"/>
            </p14:xfrm>
          </p:contentPart>
        </mc:Choice>
        <mc:Fallback xmlns="">
          <p:pic>
            <p:nvPicPr>
              <p:cNvPr id="19" name="Ink 18">
                <a:extLst>
                  <a:ext uri="{FF2B5EF4-FFF2-40B4-BE49-F238E27FC236}">
                    <a16:creationId xmlns:a16="http://schemas.microsoft.com/office/drawing/2014/main" id="{D9A6FFA0-61BA-6C81-66BD-DA4A97387972}"/>
                  </a:ext>
                </a:extLst>
              </p:cNvPr>
              <p:cNvPicPr/>
              <p:nvPr/>
            </p:nvPicPr>
            <p:blipFill>
              <a:blip r:embed="rId18"/>
              <a:stretch>
                <a:fillRect/>
              </a:stretch>
            </p:blipFill>
            <p:spPr>
              <a:xfrm>
                <a:off x="7090584" y="2793552"/>
                <a:ext cx="30884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5BA1F577-56E5-001C-1E43-D2B82563855A}"/>
                  </a:ext>
                </a:extLst>
              </p14:cNvPr>
              <p14:cNvContentPartPr/>
              <p14:nvPr/>
            </p14:nvContentPartPr>
            <p14:xfrm>
              <a:off x="1359384" y="3235992"/>
              <a:ext cx="6104880" cy="92160"/>
            </p14:xfrm>
          </p:contentPart>
        </mc:Choice>
        <mc:Fallback xmlns="">
          <p:pic>
            <p:nvPicPr>
              <p:cNvPr id="20" name="Ink 19">
                <a:extLst>
                  <a:ext uri="{FF2B5EF4-FFF2-40B4-BE49-F238E27FC236}">
                    <a16:creationId xmlns:a16="http://schemas.microsoft.com/office/drawing/2014/main" id="{5BA1F577-56E5-001C-1E43-D2B82563855A}"/>
                  </a:ext>
                </a:extLst>
              </p:cNvPr>
              <p:cNvPicPr/>
              <p:nvPr/>
            </p:nvPicPr>
            <p:blipFill>
              <a:blip r:embed="rId20"/>
              <a:stretch>
                <a:fillRect/>
              </a:stretch>
            </p:blipFill>
            <p:spPr>
              <a:xfrm>
                <a:off x="1305384" y="3128352"/>
                <a:ext cx="62125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3206C9EB-F642-AADC-847C-A7A126BB3CD0}"/>
                  </a:ext>
                </a:extLst>
              </p14:cNvPr>
              <p14:cNvContentPartPr/>
              <p14:nvPr/>
            </p14:nvContentPartPr>
            <p14:xfrm>
              <a:off x="7479384" y="3267672"/>
              <a:ext cx="1127520" cy="24120"/>
            </p14:xfrm>
          </p:contentPart>
        </mc:Choice>
        <mc:Fallback xmlns="">
          <p:pic>
            <p:nvPicPr>
              <p:cNvPr id="21" name="Ink 20">
                <a:extLst>
                  <a:ext uri="{FF2B5EF4-FFF2-40B4-BE49-F238E27FC236}">
                    <a16:creationId xmlns:a16="http://schemas.microsoft.com/office/drawing/2014/main" id="{3206C9EB-F642-AADC-847C-A7A126BB3CD0}"/>
                  </a:ext>
                </a:extLst>
              </p:cNvPr>
              <p:cNvPicPr/>
              <p:nvPr/>
            </p:nvPicPr>
            <p:blipFill>
              <a:blip r:embed="rId22"/>
              <a:stretch>
                <a:fillRect/>
              </a:stretch>
            </p:blipFill>
            <p:spPr>
              <a:xfrm>
                <a:off x="7425744" y="3160032"/>
                <a:ext cx="1235160" cy="239760"/>
              </a:xfrm>
              <a:prstGeom prst="rect">
                <a:avLst/>
              </a:prstGeom>
            </p:spPr>
          </p:pic>
        </mc:Fallback>
      </mc:AlternateContent>
      <p:sp>
        <p:nvSpPr>
          <p:cNvPr id="6" name="TextBox 5">
            <a:extLst>
              <a:ext uri="{FF2B5EF4-FFF2-40B4-BE49-F238E27FC236}">
                <a16:creationId xmlns:a16="http://schemas.microsoft.com/office/drawing/2014/main" id="{23EC2E8C-E33E-FC36-9331-1CC52DAB7A78}"/>
              </a:ext>
            </a:extLst>
          </p:cNvPr>
          <p:cNvSpPr txBox="1"/>
          <p:nvPr/>
        </p:nvSpPr>
        <p:spPr>
          <a:xfrm>
            <a:off x="9450848" y="3560362"/>
            <a:ext cx="2203322" cy="307777"/>
          </a:xfrm>
          <a:prstGeom prst="rect">
            <a:avLst/>
          </a:prstGeom>
          <a:noFill/>
        </p:spPr>
        <p:txBody>
          <a:bodyPr wrap="square" rtlCol="0">
            <a:spAutoFit/>
          </a:bodyPr>
          <a:lstStyle/>
          <a:p>
            <a:r>
              <a:rPr lang="en-US" sz="1400" dirty="0"/>
              <a:t>(Allison 1990, p. 110)</a:t>
            </a:r>
          </a:p>
        </p:txBody>
      </p:sp>
    </p:spTree>
    <p:extLst>
      <p:ext uri="{BB962C8B-B14F-4D97-AF65-F5344CB8AC3E}">
        <p14:creationId xmlns:p14="http://schemas.microsoft.com/office/powerpoint/2010/main" val="28292009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CD03-D315-ADB9-08C1-6A4E78F8D963}"/>
              </a:ext>
            </a:extLst>
          </p:cNvPr>
          <p:cNvSpPr>
            <a:spLocks noGrp="1"/>
          </p:cNvSpPr>
          <p:nvPr>
            <p:ph type="title"/>
          </p:nvPr>
        </p:nvSpPr>
        <p:spPr/>
        <p:txBody>
          <a:bodyPr/>
          <a:lstStyle/>
          <a:p>
            <a:r>
              <a:rPr lang="en-US" dirty="0"/>
              <a:t>General linear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6068C1-5631-F456-FFA2-493CED495D61}"/>
                  </a:ext>
                </a:extLst>
              </p:cNvPr>
              <p:cNvSpPr>
                <a:spLocks noGrp="1"/>
              </p:cNvSpPr>
              <p:nvPr>
                <p:ph idx="1"/>
              </p:nvPr>
            </p:nvSpPr>
            <p:spPr/>
            <p:txBody>
              <a:bodyPr>
                <a:normAutofit/>
              </a:bodyPr>
              <a:lstStyle/>
              <a:p>
                <a:r>
                  <a:rPr lang="en-US" dirty="0"/>
                  <a:t>Research question?</a:t>
                </a:r>
              </a:p>
              <a:p>
                <a:pPr lvl="1"/>
                <a:r>
                  <a:rPr lang="en-US" dirty="0"/>
                  <a:t>Is there a between group difference in physical activity at the end of the study, when controlling for baseline physical activity?</a:t>
                </a:r>
              </a:p>
              <a:p>
                <a:pPr lvl="1"/>
                <a:endParaRPr lang="en-US" dirty="0"/>
              </a:p>
              <a:p>
                <a:r>
                  <a:rPr lang="en-US" dirty="0"/>
                  <a:t>Model Equation</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𝑇</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𝑇</m:t>
                        </m:r>
                        <m:r>
                          <a:rPr lang="en-US" b="0" i="1" smtClean="0">
                            <a:latin typeface="Cambria Math" panose="02040503050406030204" pitchFamily="18" charset="0"/>
                          </a:rPr>
                          <m:t>1</m:t>
                        </m:r>
                      </m:sub>
                    </m:sSub>
                  </m:oMath>
                </a14:m>
                <a:endParaRPr lang="en-US" dirty="0"/>
              </a:p>
              <a:p>
                <a:pPr marL="457200" lvl="1" indent="0">
                  <a:buNone/>
                </a:pPr>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𝑃𝐴</m:t>
                        </m:r>
                      </m:e>
                      <m:sub>
                        <m:r>
                          <a:rPr lang="en-US" b="0" i="1" smtClean="0">
                            <a:latin typeface="Cambria Math" panose="02040503050406030204" pitchFamily="18" charset="0"/>
                          </a:rPr>
                          <m:t>𝑊𝑒𝑒𝑘</m:t>
                        </m:r>
                        <m:r>
                          <a:rPr lang="en-US" b="0" i="1" smtClean="0">
                            <a:latin typeface="Cambria Math" panose="02040503050406030204" pitchFamily="18" charset="0"/>
                          </a:rPr>
                          <m:t> 52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𝐺𝑟𝑜𝑢𝑝</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𝑃𝐴</m:t>
                        </m:r>
                      </m:e>
                      <m:sub>
                        <m:r>
                          <a:rPr lang="en-US" b="0" i="1" smtClean="0">
                            <a:latin typeface="Cambria Math" panose="02040503050406030204" pitchFamily="18" charset="0"/>
                          </a:rPr>
                          <m:t>𝐵𝑎𝑠𝑒𝑙𝑖𝑛𝑒</m:t>
                        </m:r>
                      </m:sub>
                    </m:sSub>
                  </m:oMath>
                </a14:m>
                <a:endParaRPr lang="en-US" dirty="0"/>
              </a:p>
            </p:txBody>
          </p:sp>
        </mc:Choice>
        <mc:Fallback xmlns="">
          <p:sp>
            <p:nvSpPr>
              <p:cNvPr id="3" name="Content Placeholder 2">
                <a:extLst>
                  <a:ext uri="{FF2B5EF4-FFF2-40B4-BE49-F238E27FC236}">
                    <a16:creationId xmlns:a16="http://schemas.microsoft.com/office/drawing/2014/main" id="{2F6068C1-5631-F456-FFA2-493CED495D61}"/>
                  </a:ext>
                </a:extLst>
              </p:cNvPr>
              <p:cNvSpPr>
                <a:spLocks noGrp="1" noRot="1" noChangeAspect="1" noMove="1" noResize="1" noEditPoints="1" noAdjustHandles="1" noChangeArrowheads="1" noChangeShapeType="1" noTextEdit="1"/>
              </p:cNvSpPr>
              <p:nvPr>
                <p:ph idx="1"/>
              </p:nvPr>
            </p:nvSpPr>
            <p:spPr>
              <a:blipFill>
                <a:blip r:embed="rId3"/>
                <a:stretch>
                  <a:fillRect l="-1043" t="-2553" r="-1275"/>
                </a:stretch>
              </a:blipFill>
            </p:spPr>
            <p:txBody>
              <a:bodyPr/>
              <a:lstStyle/>
              <a:p>
                <a:r>
                  <a:rPr lang="en-US">
                    <a:noFill/>
                  </a:rPr>
                  <a:t> </a:t>
                </a:r>
              </a:p>
            </p:txBody>
          </p:sp>
        </mc:Fallback>
      </mc:AlternateContent>
    </p:spTree>
    <p:extLst>
      <p:ext uri="{BB962C8B-B14F-4D97-AF65-F5344CB8AC3E}">
        <p14:creationId xmlns:p14="http://schemas.microsoft.com/office/powerpoint/2010/main" val="6983024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CD03-D315-ADB9-08C1-6A4E78F8D963}"/>
              </a:ext>
            </a:extLst>
          </p:cNvPr>
          <p:cNvSpPr>
            <a:spLocks noGrp="1"/>
          </p:cNvSpPr>
          <p:nvPr>
            <p:ph type="title"/>
          </p:nvPr>
        </p:nvSpPr>
        <p:spPr/>
        <p:txBody>
          <a:bodyPr/>
          <a:lstStyle/>
          <a:p>
            <a:r>
              <a:rPr lang="en-US" dirty="0"/>
              <a:t>General linear models</a:t>
            </a:r>
          </a:p>
        </p:txBody>
      </p:sp>
      <p:sp>
        <p:nvSpPr>
          <p:cNvPr id="3" name="Content Placeholder 2">
            <a:extLst>
              <a:ext uri="{FF2B5EF4-FFF2-40B4-BE49-F238E27FC236}">
                <a16:creationId xmlns:a16="http://schemas.microsoft.com/office/drawing/2014/main" id="{2F6068C1-5631-F456-FFA2-493CED495D61}"/>
              </a:ext>
            </a:extLst>
          </p:cNvPr>
          <p:cNvSpPr>
            <a:spLocks noGrp="1"/>
          </p:cNvSpPr>
          <p:nvPr>
            <p:ph idx="1"/>
          </p:nvPr>
        </p:nvSpPr>
        <p:spPr>
          <a:xfrm>
            <a:off x="7877156" y="2583847"/>
            <a:ext cx="3949084" cy="3009233"/>
          </a:xfrm>
        </p:spPr>
        <p:txBody>
          <a:bodyPr/>
          <a:lstStyle/>
          <a:p>
            <a:pPr algn="ctr">
              <a:buFont typeface="Wingdings" panose="05000000000000000000" pitchFamily="2" charset="2"/>
              <a:buChar char="Ø"/>
            </a:pPr>
            <a:r>
              <a:rPr lang="en-US" dirty="0"/>
              <a:t>Outcome variable</a:t>
            </a:r>
          </a:p>
          <a:p>
            <a:pPr algn="ctr">
              <a:buFont typeface="Wingdings" panose="05000000000000000000" pitchFamily="2" charset="2"/>
              <a:buChar char="Ø"/>
            </a:pPr>
            <a:r>
              <a:rPr lang="en-US" dirty="0"/>
              <a:t>Grouping variable</a:t>
            </a:r>
          </a:p>
          <a:p>
            <a:pPr algn="ctr">
              <a:buFont typeface="Wingdings" panose="05000000000000000000" pitchFamily="2" charset="2"/>
              <a:buChar char="Ø"/>
            </a:pPr>
            <a:r>
              <a:rPr lang="en-US" dirty="0"/>
              <a:t>Baseline outcome</a:t>
            </a:r>
          </a:p>
          <a:p>
            <a:pPr marL="0" indent="0">
              <a:buNone/>
            </a:pPr>
            <a:endParaRPr lang="en-US" dirty="0"/>
          </a:p>
        </p:txBody>
      </p:sp>
      <p:pic>
        <p:nvPicPr>
          <p:cNvPr id="6" name="Picture 5" descr="A close-up of a math equation&#10;&#10;Description automatically generated">
            <a:extLst>
              <a:ext uri="{FF2B5EF4-FFF2-40B4-BE49-F238E27FC236}">
                <a16:creationId xmlns:a16="http://schemas.microsoft.com/office/drawing/2014/main" id="{A2222848-C4CB-23F4-BEEA-F481CB732D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550" y="2804093"/>
            <a:ext cx="6584507" cy="1351347"/>
          </a:xfrm>
          <a:prstGeom prst="rect">
            <a:avLst/>
          </a:prstGeom>
        </p:spPr>
      </p:pic>
    </p:spTree>
    <p:extLst>
      <p:ext uri="{BB962C8B-B14F-4D97-AF65-F5344CB8AC3E}">
        <p14:creationId xmlns:p14="http://schemas.microsoft.com/office/powerpoint/2010/main" val="24080936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8C72-6BB8-0574-7D1A-992E274BA721}"/>
              </a:ext>
            </a:extLst>
          </p:cNvPr>
          <p:cNvSpPr>
            <a:spLocks noGrp="1"/>
          </p:cNvSpPr>
          <p:nvPr>
            <p:ph type="title"/>
          </p:nvPr>
        </p:nvSpPr>
        <p:spPr/>
        <p:txBody>
          <a:bodyPr/>
          <a:lstStyle/>
          <a:p>
            <a:r>
              <a:rPr lang="en-US" dirty="0"/>
              <a:t>Diagnostics</a:t>
            </a:r>
          </a:p>
        </p:txBody>
      </p:sp>
      <p:sp>
        <p:nvSpPr>
          <p:cNvPr id="3" name="Content Placeholder 2">
            <a:extLst>
              <a:ext uri="{FF2B5EF4-FFF2-40B4-BE49-F238E27FC236}">
                <a16:creationId xmlns:a16="http://schemas.microsoft.com/office/drawing/2014/main" id="{7E2D8419-7C41-0DB1-BFBA-6C52D7E19B32}"/>
              </a:ext>
            </a:extLst>
          </p:cNvPr>
          <p:cNvSpPr>
            <a:spLocks noGrp="1"/>
          </p:cNvSpPr>
          <p:nvPr>
            <p:ph idx="1"/>
          </p:nvPr>
        </p:nvSpPr>
        <p:spPr/>
        <p:txBody>
          <a:bodyPr/>
          <a:lstStyle/>
          <a:p>
            <a:r>
              <a:rPr lang="en-US" dirty="0"/>
              <a:t>Residuals by Predicted</a:t>
            </a:r>
          </a:p>
          <a:p>
            <a:r>
              <a:rPr lang="en-US" dirty="0"/>
              <a:t>Influential Observations</a:t>
            </a:r>
          </a:p>
          <a:p>
            <a:r>
              <a:rPr lang="en-US" dirty="0"/>
              <a:t>Residual Normality</a:t>
            </a:r>
          </a:p>
          <a:p>
            <a:r>
              <a:rPr lang="en-US" dirty="0"/>
              <a:t>Predicted vs. Observed</a:t>
            </a:r>
          </a:p>
          <a:p>
            <a:r>
              <a:rPr lang="en-US" dirty="0"/>
              <a:t>Residual-Fit Spread</a:t>
            </a:r>
          </a:p>
          <a:p>
            <a:pPr marL="0" indent="0">
              <a:buNone/>
            </a:pPr>
            <a:endParaRPr lang="en-US" dirty="0"/>
          </a:p>
        </p:txBody>
      </p:sp>
      <p:pic>
        <p:nvPicPr>
          <p:cNvPr id="8" name="Picture 7" descr="A screenshot of a graph&#10;&#10;Description automatically generated">
            <a:extLst>
              <a:ext uri="{FF2B5EF4-FFF2-40B4-BE49-F238E27FC236}">
                <a16:creationId xmlns:a16="http://schemas.microsoft.com/office/drawing/2014/main" id="{547410D2-BDD9-1E78-352D-D9EE1693F3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2030" y="988050"/>
            <a:ext cx="5413010" cy="5452714"/>
          </a:xfrm>
          <a:prstGeom prst="rect">
            <a:avLst/>
          </a:prstGeom>
        </p:spPr>
      </p:pic>
    </p:spTree>
    <p:extLst>
      <p:ext uri="{BB962C8B-B14F-4D97-AF65-F5344CB8AC3E}">
        <p14:creationId xmlns:p14="http://schemas.microsoft.com/office/powerpoint/2010/main" val="544938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33EE-942D-6CB6-B4A6-E99AED1D618C}"/>
              </a:ext>
            </a:extLst>
          </p:cNvPr>
          <p:cNvSpPr>
            <a:spLocks noGrp="1"/>
          </p:cNvSpPr>
          <p:nvPr>
            <p:ph type="title"/>
          </p:nvPr>
        </p:nvSpPr>
        <p:spPr>
          <a:xfrm>
            <a:off x="1544022" y="2067657"/>
            <a:ext cx="4102100" cy="1018699"/>
          </a:xfrm>
        </p:spPr>
        <p:txBody>
          <a:bodyPr>
            <a:normAutofit fontScale="90000"/>
          </a:bodyPr>
          <a:lstStyle/>
          <a:p>
            <a:r>
              <a:rPr lang="en-US" dirty="0"/>
              <a:t>Daily step count</a:t>
            </a:r>
          </a:p>
        </p:txBody>
      </p:sp>
      <p:pic>
        <p:nvPicPr>
          <p:cNvPr id="4" name="Picture 3" descr="A graph of a person's pulse&#10;&#10;Description automatically generated with medium confidence">
            <a:extLst>
              <a:ext uri="{FF2B5EF4-FFF2-40B4-BE49-F238E27FC236}">
                <a16:creationId xmlns:a16="http://schemas.microsoft.com/office/drawing/2014/main" id="{ECF69AC3-4A9B-F61D-4657-E8B0268C93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6645" y="1058332"/>
            <a:ext cx="4718055" cy="5461006"/>
          </a:xfrm>
          <a:prstGeom prst="rect">
            <a:avLst/>
          </a:prstGeom>
        </p:spPr>
      </p:pic>
      <p:pic>
        <p:nvPicPr>
          <p:cNvPr id="6" name="Picture 5" descr="Person stepping in stairs">
            <a:extLst>
              <a:ext uri="{FF2B5EF4-FFF2-40B4-BE49-F238E27FC236}">
                <a16:creationId xmlns:a16="http://schemas.microsoft.com/office/drawing/2014/main" id="{E3971743-18AB-C413-96F3-6AE90AF3E8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1118" y="3523670"/>
            <a:ext cx="3927909" cy="2624662"/>
          </a:xfrm>
          <a:prstGeom prst="rect">
            <a:avLst/>
          </a:prstGeom>
        </p:spPr>
      </p:pic>
    </p:spTree>
    <p:extLst>
      <p:ext uri="{BB962C8B-B14F-4D97-AF65-F5344CB8AC3E}">
        <p14:creationId xmlns:p14="http://schemas.microsoft.com/office/powerpoint/2010/main" val="31276391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table&#10;&#10;Description automatically generated">
            <a:extLst>
              <a:ext uri="{FF2B5EF4-FFF2-40B4-BE49-F238E27FC236}">
                <a16:creationId xmlns:a16="http://schemas.microsoft.com/office/drawing/2014/main" id="{21C5F157-143E-CDBA-28B5-302EF9998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46" y="1660764"/>
            <a:ext cx="5016535" cy="4648596"/>
          </a:xfrm>
          <a:prstGeom prst="rect">
            <a:avLst/>
          </a:prstGeom>
        </p:spPr>
      </p:pic>
      <p:pic>
        <p:nvPicPr>
          <p:cNvPr id="12" name="Picture 11" descr="A table with numbers and a number of text&#10;&#10;Description automatically generated with medium confidence">
            <a:extLst>
              <a:ext uri="{FF2B5EF4-FFF2-40B4-BE49-F238E27FC236}">
                <a16:creationId xmlns:a16="http://schemas.microsoft.com/office/drawing/2014/main" id="{E5EA5DEB-9A8D-E237-A5FC-E40E5309D1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8428" y="4337114"/>
            <a:ext cx="4288939" cy="2120694"/>
          </a:xfrm>
          <a:prstGeom prst="rect">
            <a:avLst/>
          </a:prstGeom>
        </p:spPr>
      </p:pic>
      <p:sp>
        <p:nvSpPr>
          <p:cNvPr id="2" name="Title 1">
            <a:extLst>
              <a:ext uri="{FF2B5EF4-FFF2-40B4-BE49-F238E27FC236}">
                <a16:creationId xmlns:a16="http://schemas.microsoft.com/office/drawing/2014/main" id="{0A99CD03-D315-ADB9-08C1-6A4E78F8D963}"/>
              </a:ext>
            </a:extLst>
          </p:cNvPr>
          <p:cNvSpPr>
            <a:spLocks noGrp="1"/>
          </p:cNvSpPr>
          <p:nvPr>
            <p:ph type="title"/>
          </p:nvPr>
        </p:nvSpPr>
        <p:spPr/>
        <p:txBody>
          <a:bodyPr/>
          <a:lstStyle/>
          <a:p>
            <a:r>
              <a:rPr lang="en-US" dirty="0"/>
              <a:t>General linear models</a:t>
            </a:r>
          </a:p>
        </p:txBody>
      </p:sp>
      <p:sp>
        <p:nvSpPr>
          <p:cNvPr id="4" name="Content Placeholder 2">
            <a:extLst>
              <a:ext uri="{FF2B5EF4-FFF2-40B4-BE49-F238E27FC236}">
                <a16:creationId xmlns:a16="http://schemas.microsoft.com/office/drawing/2014/main" id="{76197A77-0165-430B-1154-48C495201A97}"/>
              </a:ext>
            </a:extLst>
          </p:cNvPr>
          <p:cNvSpPr txBox="1">
            <a:spLocks/>
          </p:cNvSpPr>
          <p:nvPr/>
        </p:nvSpPr>
        <p:spPr>
          <a:xfrm>
            <a:off x="6672115" y="1189793"/>
            <a:ext cx="4691743" cy="3016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Wingdings" panose="05000000000000000000" pitchFamily="2" charset="2"/>
              <a:buChar char="Ø"/>
            </a:pPr>
            <a:r>
              <a:rPr lang="en-US" dirty="0"/>
              <a:t>Omnibus test</a:t>
            </a:r>
          </a:p>
          <a:p>
            <a:pPr algn="ctr">
              <a:buFont typeface="Wingdings" panose="05000000000000000000" pitchFamily="2" charset="2"/>
              <a:buChar char="Ø"/>
            </a:pPr>
            <a:r>
              <a:rPr lang="en-US" dirty="0"/>
              <a:t>R-Square</a:t>
            </a:r>
          </a:p>
          <a:p>
            <a:pPr algn="ctr">
              <a:buFont typeface="Wingdings" panose="05000000000000000000" pitchFamily="2" charset="2"/>
              <a:buChar char="Ø"/>
            </a:pPr>
            <a:r>
              <a:rPr lang="en-US" dirty="0"/>
              <a:t>Individual tests</a:t>
            </a:r>
          </a:p>
          <a:p>
            <a:pPr algn="ctr">
              <a:buFont typeface="Wingdings" panose="05000000000000000000" pitchFamily="2" charset="2"/>
              <a:buChar char="Ø"/>
            </a:pPr>
            <a:r>
              <a:rPr lang="en-US" dirty="0"/>
              <a:t>Parameter estimates (regression)</a:t>
            </a:r>
          </a:p>
        </p:txBody>
      </p:sp>
      <p:sp>
        <p:nvSpPr>
          <p:cNvPr id="9" name="Oval 8">
            <a:extLst>
              <a:ext uri="{FF2B5EF4-FFF2-40B4-BE49-F238E27FC236}">
                <a16:creationId xmlns:a16="http://schemas.microsoft.com/office/drawing/2014/main" id="{1167A74C-A265-BED0-CB2A-14A5D1148CB9}"/>
              </a:ext>
            </a:extLst>
          </p:cNvPr>
          <p:cNvSpPr/>
          <p:nvPr/>
        </p:nvSpPr>
        <p:spPr>
          <a:xfrm>
            <a:off x="2260615" y="5118839"/>
            <a:ext cx="851814" cy="497840"/>
          </a:xfrm>
          <a:prstGeom prst="ellipse">
            <a:avLst/>
          </a:prstGeom>
          <a:no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8C06DD2-48A8-B888-8329-55907BD0A5B5}"/>
              </a:ext>
            </a:extLst>
          </p:cNvPr>
          <p:cNvSpPr/>
          <p:nvPr/>
        </p:nvSpPr>
        <p:spPr>
          <a:xfrm>
            <a:off x="8378444" y="5118839"/>
            <a:ext cx="851814" cy="1338969"/>
          </a:xfrm>
          <a:prstGeom prst="ellipse">
            <a:avLst/>
          </a:prstGeom>
          <a:no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75117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CD03-D315-ADB9-08C1-6A4E78F8D963}"/>
              </a:ext>
            </a:extLst>
          </p:cNvPr>
          <p:cNvSpPr>
            <a:spLocks noGrp="1"/>
          </p:cNvSpPr>
          <p:nvPr>
            <p:ph type="title"/>
          </p:nvPr>
        </p:nvSpPr>
        <p:spPr/>
        <p:txBody>
          <a:bodyPr/>
          <a:lstStyle/>
          <a:p>
            <a:r>
              <a:rPr lang="en-US" dirty="0"/>
              <a:t>General linear models</a:t>
            </a:r>
          </a:p>
        </p:txBody>
      </p:sp>
      <p:sp>
        <p:nvSpPr>
          <p:cNvPr id="3" name="Content Placeholder 2">
            <a:extLst>
              <a:ext uri="{FF2B5EF4-FFF2-40B4-BE49-F238E27FC236}">
                <a16:creationId xmlns:a16="http://schemas.microsoft.com/office/drawing/2014/main" id="{2F6068C1-5631-F456-FFA2-493CED495D61}"/>
              </a:ext>
            </a:extLst>
          </p:cNvPr>
          <p:cNvSpPr>
            <a:spLocks noGrp="1"/>
          </p:cNvSpPr>
          <p:nvPr>
            <p:ph idx="1"/>
          </p:nvPr>
        </p:nvSpPr>
        <p:spPr>
          <a:xfrm>
            <a:off x="651457" y="1922974"/>
            <a:ext cx="4601263" cy="4060569"/>
          </a:xfrm>
        </p:spPr>
        <p:txBody>
          <a:bodyPr>
            <a:normAutofit/>
          </a:bodyPr>
          <a:lstStyle/>
          <a:p>
            <a:pPr marL="0" indent="0">
              <a:buNone/>
            </a:pPr>
            <a:r>
              <a:rPr lang="en-US" dirty="0"/>
              <a:t>There was a significant effect of diet + exercise compared to exercise alone, after controlling for baseline physical activity, F(1, 87) = 8.18, p = .005.</a:t>
            </a:r>
          </a:p>
          <a:p>
            <a:pPr marL="0" indent="0">
              <a:buNone/>
            </a:pPr>
            <a:endParaRPr lang="en-US" dirty="0"/>
          </a:p>
          <a:p>
            <a:pPr marL="0" indent="0">
              <a:buNone/>
            </a:pPr>
            <a:endParaRPr lang="en-US" dirty="0"/>
          </a:p>
          <a:p>
            <a:endParaRPr lang="en-US" dirty="0"/>
          </a:p>
          <a:p>
            <a:endParaRPr lang="en-US" dirty="0"/>
          </a:p>
        </p:txBody>
      </p:sp>
      <p:pic>
        <p:nvPicPr>
          <p:cNvPr id="8" name="Picture 7" descr="A graph of a number of groups&#10;&#10;Description automatically generated with medium confidence">
            <a:extLst>
              <a:ext uri="{FF2B5EF4-FFF2-40B4-BE49-F238E27FC236}">
                <a16:creationId xmlns:a16="http://schemas.microsoft.com/office/drawing/2014/main" id="{A20EBD98-B913-F6D3-D9D2-6C3CCEBAE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0276" y="1721914"/>
            <a:ext cx="6317527" cy="4755292"/>
          </a:xfrm>
          <a:prstGeom prst="rect">
            <a:avLst/>
          </a:prstGeom>
        </p:spPr>
      </p:pic>
    </p:spTree>
    <p:extLst>
      <p:ext uri="{BB962C8B-B14F-4D97-AF65-F5344CB8AC3E}">
        <p14:creationId xmlns:p14="http://schemas.microsoft.com/office/powerpoint/2010/main" val="21154266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CD03-D315-ADB9-08C1-6A4E78F8D963}"/>
              </a:ext>
            </a:extLst>
          </p:cNvPr>
          <p:cNvSpPr>
            <a:spLocks noGrp="1"/>
          </p:cNvSpPr>
          <p:nvPr>
            <p:ph type="title"/>
          </p:nvPr>
        </p:nvSpPr>
        <p:spPr/>
        <p:txBody>
          <a:bodyPr/>
          <a:lstStyle/>
          <a:p>
            <a:r>
              <a:rPr lang="en-US" dirty="0"/>
              <a:t>General linear models debrief</a:t>
            </a:r>
          </a:p>
        </p:txBody>
      </p:sp>
      <p:sp>
        <p:nvSpPr>
          <p:cNvPr id="3" name="Content Placeholder 2">
            <a:extLst>
              <a:ext uri="{FF2B5EF4-FFF2-40B4-BE49-F238E27FC236}">
                <a16:creationId xmlns:a16="http://schemas.microsoft.com/office/drawing/2014/main" id="{2F6068C1-5631-F456-FFA2-493CED495D61}"/>
              </a:ext>
            </a:extLst>
          </p:cNvPr>
          <p:cNvSpPr>
            <a:spLocks noGrp="1"/>
          </p:cNvSpPr>
          <p:nvPr>
            <p:ph idx="1"/>
          </p:nvPr>
        </p:nvSpPr>
        <p:spPr/>
        <p:txBody>
          <a:bodyPr/>
          <a:lstStyle/>
          <a:p>
            <a:r>
              <a:rPr lang="en-US" dirty="0"/>
              <a:t>Does this answer an interesting research question?</a:t>
            </a:r>
          </a:p>
          <a:p>
            <a:r>
              <a:rPr lang="en-US" dirty="0"/>
              <a:t>Does this address the proposed research question?</a:t>
            </a:r>
          </a:p>
          <a:p>
            <a:r>
              <a:rPr lang="en-US" dirty="0"/>
              <a:t>Are the results easily interpretable?</a:t>
            </a:r>
          </a:p>
          <a:p>
            <a:r>
              <a:rPr lang="en-US" dirty="0"/>
              <a:t>Are missing observations accounted for?</a:t>
            </a:r>
          </a:p>
          <a:p>
            <a:r>
              <a:rPr lang="en-US" dirty="0"/>
              <a:t>Does this make good use of the data?</a:t>
            </a:r>
          </a:p>
        </p:txBody>
      </p:sp>
    </p:spTree>
    <p:extLst>
      <p:ext uri="{BB962C8B-B14F-4D97-AF65-F5344CB8AC3E}">
        <p14:creationId xmlns:p14="http://schemas.microsoft.com/office/powerpoint/2010/main" val="17720371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DFF1BAD-DEB5-6C57-7C42-9420E6AF4FA7}"/>
              </a:ext>
            </a:extLst>
          </p:cNvPr>
          <p:cNvPicPr>
            <a:picLocks noGrp="1" noChangeAspect="1"/>
          </p:cNvPicPr>
          <p:nvPr>
            <p:ph idx="1"/>
          </p:nvPr>
        </p:nvPicPr>
        <p:blipFill rotWithShape="1">
          <a:blip r:embed="rId3"/>
          <a:srcRect l="22907" r="23315"/>
          <a:stretch/>
        </p:blipFill>
        <p:spPr>
          <a:xfrm>
            <a:off x="2929631" y="851228"/>
            <a:ext cx="5093492" cy="5325735"/>
          </a:xfrm>
          <a:prstGeom prst="rect">
            <a:avLst/>
          </a:prstGeom>
        </p:spPr>
      </p:pic>
      <p:sp>
        <p:nvSpPr>
          <p:cNvPr id="9" name="TextBox 8">
            <a:extLst>
              <a:ext uri="{FF2B5EF4-FFF2-40B4-BE49-F238E27FC236}">
                <a16:creationId xmlns:a16="http://schemas.microsoft.com/office/drawing/2014/main" id="{0F4C1EE4-3BDB-C632-A1D1-73A2E42F1AD4}"/>
              </a:ext>
            </a:extLst>
          </p:cNvPr>
          <p:cNvSpPr txBox="1"/>
          <p:nvPr/>
        </p:nvSpPr>
        <p:spPr>
          <a:xfrm>
            <a:off x="2929631" y="5044183"/>
            <a:ext cx="5093492" cy="1569660"/>
          </a:xfrm>
          <a:prstGeom prst="rect">
            <a:avLst/>
          </a:prstGeom>
          <a:solidFill>
            <a:schemeClr val="tx1"/>
          </a:solidFill>
        </p:spPr>
        <p:txBody>
          <a:bodyPr wrap="square" rtlCol="0">
            <a:spAutoFit/>
          </a:bodyPr>
          <a:lstStyle/>
          <a:p>
            <a:pPr algn="ctr"/>
            <a:r>
              <a:rPr lang="en-US" sz="3200" dirty="0">
                <a:solidFill>
                  <a:schemeClr val="bg1"/>
                </a:solidFill>
                <a:latin typeface="Impact" panose="020B0806030902050204" pitchFamily="34" charset="0"/>
              </a:rPr>
              <a:t>The presenter starts talking about mixed effects models for wearables data.</a:t>
            </a:r>
          </a:p>
        </p:txBody>
      </p:sp>
    </p:spTree>
    <p:extLst>
      <p:ext uri="{BB962C8B-B14F-4D97-AF65-F5344CB8AC3E}">
        <p14:creationId xmlns:p14="http://schemas.microsoft.com/office/powerpoint/2010/main" val="26827326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FEFED-6148-F137-654F-38583BC78A29}"/>
              </a:ext>
            </a:extLst>
          </p:cNvPr>
          <p:cNvSpPr>
            <a:spLocks noGrp="1"/>
          </p:cNvSpPr>
          <p:nvPr>
            <p:ph type="title"/>
          </p:nvPr>
        </p:nvSpPr>
        <p:spPr/>
        <p:txBody>
          <a:bodyPr>
            <a:normAutofit fontScale="90000"/>
          </a:bodyPr>
          <a:lstStyle/>
          <a:p>
            <a:r>
              <a:rPr lang="en-US" dirty="0"/>
              <a:t>What about Repeated Measures ANOVA?</a:t>
            </a:r>
          </a:p>
        </p:txBody>
      </p:sp>
      <p:sp>
        <p:nvSpPr>
          <p:cNvPr id="3" name="Content Placeholder 2">
            <a:extLst>
              <a:ext uri="{FF2B5EF4-FFF2-40B4-BE49-F238E27FC236}">
                <a16:creationId xmlns:a16="http://schemas.microsoft.com/office/drawing/2014/main" id="{25149198-41BB-17D4-0BA9-2D5505FFE212}"/>
              </a:ext>
            </a:extLst>
          </p:cNvPr>
          <p:cNvSpPr>
            <a:spLocks noGrp="1"/>
          </p:cNvSpPr>
          <p:nvPr>
            <p:ph idx="1"/>
          </p:nvPr>
        </p:nvSpPr>
        <p:spPr>
          <a:xfrm>
            <a:off x="365760" y="2116393"/>
            <a:ext cx="8508417" cy="4060569"/>
          </a:xfrm>
        </p:spPr>
        <p:txBody>
          <a:bodyPr>
            <a:normAutofit fontScale="92500" lnSpcReduction="10000"/>
          </a:bodyPr>
          <a:lstStyle/>
          <a:p>
            <a:r>
              <a:rPr lang="en-US" dirty="0"/>
              <a:t>Sometimes the simplicity of RM ANOVA is preferred</a:t>
            </a:r>
          </a:p>
          <a:p>
            <a:pPr lvl="1"/>
            <a:r>
              <a:rPr lang="en-US" dirty="0"/>
              <a:t>Simple Design</a:t>
            </a:r>
          </a:p>
          <a:p>
            <a:pPr lvl="1"/>
            <a:r>
              <a:rPr lang="en-US" dirty="0"/>
              <a:t>No missing data (or minimal missingness)</a:t>
            </a:r>
          </a:p>
          <a:p>
            <a:pPr lvl="1"/>
            <a:r>
              <a:rPr lang="en-US" dirty="0"/>
              <a:t>Continuous, unbounded outcome</a:t>
            </a:r>
          </a:p>
          <a:p>
            <a:pPr lvl="1"/>
            <a:r>
              <a:rPr lang="en-US" dirty="0"/>
              <a:t>Normal residuals</a:t>
            </a:r>
          </a:p>
          <a:p>
            <a:pPr lvl="1"/>
            <a:r>
              <a:rPr lang="en-US" dirty="0"/>
              <a:t>No clustering</a:t>
            </a:r>
          </a:p>
          <a:p>
            <a:pPr lvl="1"/>
            <a:r>
              <a:rPr lang="en-US" dirty="0"/>
              <a:t>Categorical time</a:t>
            </a:r>
          </a:p>
          <a:p>
            <a:pPr lvl="1"/>
            <a:r>
              <a:rPr lang="en-US" dirty="0"/>
              <a:t>Balanced repeats</a:t>
            </a:r>
          </a:p>
          <a:p>
            <a:pPr lvl="1"/>
            <a:r>
              <a:rPr lang="en-US" dirty="0"/>
              <a:t>Your research question is whether two groups change differently</a:t>
            </a:r>
          </a:p>
          <a:p>
            <a:r>
              <a:rPr lang="en-US" dirty="0"/>
              <a:t>Can your wearables data do all of these?</a:t>
            </a:r>
          </a:p>
          <a:p>
            <a:endParaRPr lang="en-US" dirty="0"/>
          </a:p>
          <a:p>
            <a:pPr lvl="1"/>
            <a:endParaRPr lang="en-US" dirty="0"/>
          </a:p>
          <a:p>
            <a:pPr marL="0" indent="0">
              <a:buNone/>
            </a:pPr>
            <a:endParaRPr lang="en-US" dirty="0"/>
          </a:p>
          <a:p>
            <a:pPr marL="0" indent="0">
              <a:buNone/>
            </a:pPr>
            <a:endParaRPr lang="en-US" dirty="0"/>
          </a:p>
          <a:p>
            <a:pPr marL="0" indent="0">
              <a:buNone/>
            </a:pPr>
            <a:endParaRPr lang="en-US" dirty="0"/>
          </a:p>
          <a:p>
            <a:pPr lvl="1"/>
            <a:endParaRPr lang="en-US" dirty="0"/>
          </a:p>
          <a:p>
            <a:pPr lvl="1"/>
            <a:endParaRPr lang="en-US" dirty="0"/>
          </a:p>
          <a:p>
            <a:endParaRPr lang="en-US" dirty="0"/>
          </a:p>
        </p:txBody>
      </p:sp>
      <p:pic>
        <p:nvPicPr>
          <p:cNvPr id="5" name="Picture 4" descr="A person wearing glasses and holding his hand up&#10;&#10;Description automatically generated">
            <a:extLst>
              <a:ext uri="{FF2B5EF4-FFF2-40B4-BE49-F238E27FC236}">
                <a16:creationId xmlns:a16="http://schemas.microsoft.com/office/drawing/2014/main" id="{025FCA94-9B1E-051D-9141-6E5B0601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4551" y="2418004"/>
            <a:ext cx="3521689" cy="3521689"/>
          </a:xfrm>
          <a:prstGeom prst="rect">
            <a:avLst/>
          </a:prstGeom>
        </p:spPr>
      </p:pic>
    </p:spTree>
    <p:extLst>
      <p:ext uri="{BB962C8B-B14F-4D97-AF65-F5344CB8AC3E}">
        <p14:creationId xmlns:p14="http://schemas.microsoft.com/office/powerpoint/2010/main" val="40643473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B75F-35BD-F3B3-1E18-7936F93F71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15B1E2-F241-80F3-E18D-2F3FAECE0A4F}"/>
              </a:ext>
            </a:extLst>
          </p:cNvPr>
          <p:cNvSpPr>
            <a:spLocks noGrp="1"/>
          </p:cNvSpPr>
          <p:nvPr>
            <p:ph type="title"/>
          </p:nvPr>
        </p:nvSpPr>
        <p:spPr/>
        <p:txBody>
          <a:bodyPr>
            <a:normAutofit/>
          </a:bodyPr>
          <a:lstStyle/>
          <a:p>
            <a:r>
              <a:rPr lang="en-US" dirty="0"/>
              <a:t>What about Marginal Models (GEE)?</a:t>
            </a:r>
          </a:p>
        </p:txBody>
      </p:sp>
      <p:sp>
        <p:nvSpPr>
          <p:cNvPr id="3" name="Content Placeholder 2">
            <a:extLst>
              <a:ext uri="{FF2B5EF4-FFF2-40B4-BE49-F238E27FC236}">
                <a16:creationId xmlns:a16="http://schemas.microsoft.com/office/drawing/2014/main" id="{1C77D7AA-64CD-3626-1A02-3ABBEABF21C1}"/>
              </a:ext>
            </a:extLst>
          </p:cNvPr>
          <p:cNvSpPr>
            <a:spLocks noGrp="1"/>
          </p:cNvSpPr>
          <p:nvPr>
            <p:ph idx="1"/>
          </p:nvPr>
        </p:nvSpPr>
        <p:spPr>
          <a:xfrm>
            <a:off x="365760" y="2116393"/>
            <a:ext cx="5872480" cy="4060569"/>
          </a:xfrm>
        </p:spPr>
        <p:txBody>
          <a:bodyPr>
            <a:normAutofit/>
          </a:bodyPr>
          <a:lstStyle/>
          <a:p>
            <a:r>
              <a:rPr lang="en-US" dirty="0"/>
              <a:t>Account for dependence of repeated measures</a:t>
            </a:r>
          </a:p>
          <a:p>
            <a:r>
              <a:rPr lang="en-US" dirty="0"/>
              <a:t>Estimates population averages (no random effects)</a:t>
            </a:r>
          </a:p>
          <a:p>
            <a:r>
              <a:rPr lang="en-US" dirty="0"/>
              <a:t>Simple nested or repeated measure designs</a:t>
            </a:r>
          </a:p>
          <a:p>
            <a:endParaRPr lang="en-US" dirty="0"/>
          </a:p>
          <a:p>
            <a:r>
              <a:rPr lang="en-US" dirty="0"/>
              <a:t>Does it fit your question, the data, model assumptions?</a:t>
            </a:r>
          </a:p>
          <a:p>
            <a:endParaRPr lang="en-US" dirty="0"/>
          </a:p>
          <a:p>
            <a:pPr marL="0" indent="0">
              <a:buNone/>
            </a:pPr>
            <a:endParaRPr lang="en-US" dirty="0"/>
          </a:p>
          <a:p>
            <a:endParaRPr lang="en-US" dirty="0"/>
          </a:p>
          <a:p>
            <a:pPr lvl="1"/>
            <a:endParaRPr lang="en-US" dirty="0"/>
          </a:p>
          <a:p>
            <a:pPr marL="0" indent="0">
              <a:buNone/>
            </a:pPr>
            <a:endParaRPr lang="en-US" dirty="0"/>
          </a:p>
          <a:p>
            <a:pPr marL="0" indent="0">
              <a:buNone/>
            </a:pPr>
            <a:endParaRPr lang="en-US" dirty="0"/>
          </a:p>
          <a:p>
            <a:pPr marL="0" indent="0">
              <a:buNone/>
            </a:pPr>
            <a:endParaRPr lang="en-US" dirty="0"/>
          </a:p>
          <a:p>
            <a:pPr lvl="1"/>
            <a:endParaRPr lang="en-US" dirty="0"/>
          </a:p>
          <a:p>
            <a:pPr lvl="1"/>
            <a:endParaRPr lang="en-US" dirty="0"/>
          </a:p>
          <a:p>
            <a:endParaRPr lang="en-US" dirty="0"/>
          </a:p>
        </p:txBody>
      </p:sp>
      <p:pic>
        <p:nvPicPr>
          <p:cNvPr id="4" name="Picture 3">
            <a:extLst>
              <a:ext uri="{FF2B5EF4-FFF2-40B4-BE49-F238E27FC236}">
                <a16:creationId xmlns:a16="http://schemas.microsoft.com/office/drawing/2014/main" id="{FCE500A3-8F9C-1D9F-F5B0-AB67F7EB9847}"/>
              </a:ext>
            </a:extLst>
          </p:cNvPr>
          <p:cNvPicPr>
            <a:picLocks noChangeAspect="1"/>
          </p:cNvPicPr>
          <p:nvPr/>
        </p:nvPicPr>
        <p:blipFill>
          <a:blip r:embed="rId3"/>
          <a:stretch>
            <a:fillRect/>
          </a:stretch>
        </p:blipFill>
        <p:spPr>
          <a:xfrm>
            <a:off x="6544199" y="2116392"/>
            <a:ext cx="5282041" cy="4060569"/>
          </a:xfrm>
          <a:prstGeom prst="rect">
            <a:avLst/>
          </a:prstGeom>
        </p:spPr>
      </p:pic>
    </p:spTree>
    <p:extLst>
      <p:ext uri="{BB962C8B-B14F-4D97-AF65-F5344CB8AC3E}">
        <p14:creationId xmlns:p14="http://schemas.microsoft.com/office/powerpoint/2010/main" val="11993623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CE016-7BF1-418F-77C0-18204F3A0AD4}"/>
              </a:ext>
            </a:extLst>
          </p:cNvPr>
          <p:cNvSpPr>
            <a:spLocks noGrp="1"/>
          </p:cNvSpPr>
          <p:nvPr>
            <p:ph type="title"/>
          </p:nvPr>
        </p:nvSpPr>
        <p:spPr>
          <a:xfrm>
            <a:off x="5297762" y="329184"/>
            <a:ext cx="6251110" cy="1783080"/>
          </a:xfrm>
        </p:spPr>
        <p:txBody>
          <a:bodyPr anchor="b">
            <a:normAutofit/>
          </a:bodyPr>
          <a:lstStyle/>
          <a:p>
            <a:r>
              <a:rPr lang="en-US" sz="5400"/>
              <a:t>Characterizing Time</a:t>
            </a:r>
          </a:p>
        </p:txBody>
      </p:sp>
      <p:pic>
        <p:nvPicPr>
          <p:cNvPr id="4" name="Picture 3">
            <a:extLst>
              <a:ext uri="{FF2B5EF4-FFF2-40B4-BE49-F238E27FC236}">
                <a16:creationId xmlns:a16="http://schemas.microsoft.com/office/drawing/2014/main" id="{6C545E48-1D58-7972-9D50-59A8F5FC7129}"/>
              </a:ext>
            </a:extLst>
          </p:cNvPr>
          <p:cNvPicPr>
            <a:picLocks noChangeAspect="1"/>
          </p:cNvPicPr>
          <p:nvPr/>
        </p:nvPicPr>
        <p:blipFill rotWithShape="1">
          <a:blip r:embed="rId2"/>
          <a:srcRect l="9335"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 name="Content Placeholder 2">
            <a:extLst>
              <a:ext uri="{FF2B5EF4-FFF2-40B4-BE49-F238E27FC236}">
                <a16:creationId xmlns:a16="http://schemas.microsoft.com/office/drawing/2014/main" id="{E204A628-BCC3-DE7D-6288-7FFA198F2DEC}"/>
              </a:ext>
            </a:extLst>
          </p:cNvPr>
          <p:cNvSpPr>
            <a:spLocks noGrp="1"/>
          </p:cNvSpPr>
          <p:nvPr>
            <p:ph idx="1"/>
          </p:nvPr>
        </p:nvSpPr>
        <p:spPr>
          <a:xfrm>
            <a:off x="5297762" y="2706624"/>
            <a:ext cx="6251110" cy="3483864"/>
          </a:xfrm>
        </p:spPr>
        <p:txBody>
          <a:bodyPr>
            <a:normAutofit/>
          </a:bodyPr>
          <a:lstStyle/>
          <a:p>
            <a:r>
              <a:rPr lang="en-US" sz="2200" dirty="0"/>
              <a:t>How is your data actually measured?</a:t>
            </a:r>
          </a:p>
          <a:p>
            <a:r>
              <a:rPr lang="en-US" sz="2200" dirty="0"/>
              <a:t>Is the spacing between measurements equal? </a:t>
            </a:r>
          </a:p>
          <a:p>
            <a:r>
              <a:rPr lang="en-US" sz="2200" dirty="0"/>
              <a:t>What is your research question?</a:t>
            </a:r>
          </a:p>
          <a:p>
            <a:r>
              <a:rPr lang="en-US" sz="2200" dirty="0"/>
              <a:t>Is the process linear or non-linear</a:t>
            </a:r>
          </a:p>
        </p:txBody>
      </p:sp>
    </p:spTree>
    <p:extLst>
      <p:ext uri="{BB962C8B-B14F-4D97-AF65-F5344CB8AC3E}">
        <p14:creationId xmlns:p14="http://schemas.microsoft.com/office/powerpoint/2010/main" val="29639592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1234E-8EFB-F1C9-925D-1A05A57960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DE9877-72D0-8107-98E6-72C489FE0337}"/>
              </a:ext>
            </a:extLst>
          </p:cNvPr>
          <p:cNvSpPr>
            <a:spLocks noGrp="1"/>
          </p:cNvSpPr>
          <p:nvPr>
            <p:ph type="title"/>
          </p:nvPr>
        </p:nvSpPr>
        <p:spPr/>
        <p:txBody>
          <a:bodyPr/>
          <a:lstStyle/>
          <a:p>
            <a:r>
              <a:rPr lang="en-US" dirty="0"/>
              <a:t>Characterizing Time</a:t>
            </a:r>
          </a:p>
        </p:txBody>
      </p:sp>
      <p:sp>
        <p:nvSpPr>
          <p:cNvPr id="5" name="Content Placeholder 4">
            <a:extLst>
              <a:ext uri="{FF2B5EF4-FFF2-40B4-BE49-F238E27FC236}">
                <a16:creationId xmlns:a16="http://schemas.microsoft.com/office/drawing/2014/main" id="{20506A70-962A-80FA-2B08-22479C226FF9}"/>
              </a:ext>
            </a:extLst>
          </p:cNvPr>
          <p:cNvSpPr>
            <a:spLocks noGrp="1"/>
          </p:cNvSpPr>
          <p:nvPr>
            <p:ph idx="1"/>
          </p:nvPr>
        </p:nvSpPr>
        <p:spPr>
          <a:xfrm>
            <a:off x="6827520" y="2309433"/>
            <a:ext cx="4719320" cy="4060569"/>
          </a:xfrm>
        </p:spPr>
        <p:txBody>
          <a:bodyPr/>
          <a:lstStyle/>
          <a:p>
            <a:pPr marL="0" indent="0">
              <a:buNone/>
            </a:pPr>
            <a:r>
              <a:rPr lang="en-US" u="sng" dirty="0"/>
              <a:t>Continuous</a:t>
            </a:r>
          </a:p>
          <a:p>
            <a:r>
              <a:rPr lang="en-US" dirty="0"/>
              <a:t>Fitting a line</a:t>
            </a:r>
          </a:p>
          <a:p>
            <a:r>
              <a:rPr lang="en-US" dirty="0"/>
              <a:t>Accounts for spacing</a:t>
            </a:r>
          </a:p>
          <a:p>
            <a:r>
              <a:rPr lang="en-US" dirty="0"/>
              <a:t>Change-point models (adoption vs. maintenance)</a:t>
            </a:r>
          </a:p>
        </p:txBody>
      </p:sp>
      <p:sp>
        <p:nvSpPr>
          <p:cNvPr id="6" name="Content Placeholder 4">
            <a:extLst>
              <a:ext uri="{FF2B5EF4-FFF2-40B4-BE49-F238E27FC236}">
                <a16:creationId xmlns:a16="http://schemas.microsoft.com/office/drawing/2014/main" id="{9D756AEE-09BB-B17B-5B51-D5EBC310A900}"/>
              </a:ext>
            </a:extLst>
          </p:cNvPr>
          <p:cNvSpPr txBox="1">
            <a:spLocks/>
          </p:cNvSpPr>
          <p:nvPr/>
        </p:nvSpPr>
        <p:spPr>
          <a:xfrm>
            <a:off x="1376680" y="2309433"/>
            <a:ext cx="4719320" cy="40605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u="sng" dirty="0"/>
              <a:t>Categorical</a:t>
            </a:r>
          </a:p>
          <a:p>
            <a:r>
              <a:rPr lang="en-US" dirty="0"/>
              <a:t>Fitting outcome mean at each time point</a:t>
            </a:r>
          </a:p>
          <a:p>
            <a:r>
              <a:rPr lang="en-US" dirty="0"/>
              <a:t>Spacing doesn’t matter</a:t>
            </a:r>
          </a:p>
          <a:p>
            <a:endParaRPr lang="en-US" dirty="0"/>
          </a:p>
        </p:txBody>
      </p:sp>
    </p:spTree>
    <p:extLst>
      <p:ext uri="{BB962C8B-B14F-4D97-AF65-F5344CB8AC3E}">
        <p14:creationId xmlns:p14="http://schemas.microsoft.com/office/powerpoint/2010/main" val="25090475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6D961-FB8B-2BDD-A577-4D58986F29C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Visualizing Data</a:t>
            </a:r>
          </a:p>
        </p:txBody>
      </p:sp>
      <p:pic>
        <p:nvPicPr>
          <p:cNvPr id="16" name="Picture 15" descr="A graph of different colored lines&#10;&#10;Description automatically generated">
            <a:extLst>
              <a:ext uri="{FF2B5EF4-FFF2-40B4-BE49-F238E27FC236}">
                <a16:creationId xmlns:a16="http://schemas.microsoft.com/office/drawing/2014/main" id="{4036BDB7-2923-C771-95F0-4DC0889807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2428" y="719346"/>
            <a:ext cx="7225748" cy="5419308"/>
          </a:xfrm>
          <a:prstGeom prst="rect">
            <a:avLst/>
          </a:prstGeom>
        </p:spPr>
      </p:pic>
    </p:spTree>
    <p:extLst>
      <p:ext uri="{BB962C8B-B14F-4D97-AF65-F5344CB8AC3E}">
        <p14:creationId xmlns:p14="http://schemas.microsoft.com/office/powerpoint/2010/main" val="13839993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CD03-D315-ADB9-08C1-6A4E78F8D963}"/>
              </a:ext>
            </a:extLst>
          </p:cNvPr>
          <p:cNvSpPr>
            <a:spLocks noGrp="1"/>
          </p:cNvSpPr>
          <p:nvPr>
            <p:ph type="title"/>
          </p:nvPr>
        </p:nvSpPr>
        <p:spPr/>
        <p:txBody>
          <a:bodyPr/>
          <a:lstStyle/>
          <a:p>
            <a:r>
              <a:rPr lang="en-US" dirty="0"/>
              <a:t>Mixed effects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6068C1-5631-F456-FFA2-493CED495D61}"/>
                  </a:ext>
                </a:extLst>
              </p:cNvPr>
              <p:cNvSpPr>
                <a:spLocks noGrp="1"/>
              </p:cNvSpPr>
              <p:nvPr>
                <p:ph idx="1"/>
              </p:nvPr>
            </p:nvSpPr>
            <p:spPr/>
            <p:txBody>
              <a:bodyPr>
                <a:normAutofit fontScale="92500" lnSpcReduction="10000"/>
              </a:bodyPr>
              <a:lstStyle/>
              <a:p>
                <a:r>
                  <a:rPr lang="en-US" dirty="0"/>
                  <a:t>Research question?</a:t>
                </a:r>
              </a:p>
              <a:p>
                <a:pPr lvl="1"/>
                <a:r>
                  <a:rPr lang="en-US" dirty="0"/>
                  <a:t>Does the intervention influence how physical activity changes over time?</a:t>
                </a:r>
              </a:p>
              <a:p>
                <a:pPr marL="457200" lvl="1" indent="0">
                  <a:buNone/>
                </a:pPr>
                <a:endParaRPr lang="en-US" dirty="0"/>
              </a:p>
              <a:p>
                <a:r>
                  <a:rPr lang="en-US" dirty="0"/>
                  <a:t>Model Equations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i="1">
                            <a:latin typeface="Cambria Math" panose="02040503050406030204" pitchFamily="18" charset="0"/>
                          </a:rPr>
                          <m:t>𝑇𝑖𝑚𝑒</m:t>
                        </m:r>
                      </m:e>
                      <m:sub>
                        <m:r>
                          <a:rPr lang="en-US" b="0" i="1" smtClean="0">
                            <a:latin typeface="Cambria Math" panose="02040503050406030204" pitchFamily="18" charset="0"/>
                          </a:rPr>
                          <m:t>𝑡𝑖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b="0" i="1" smtClean="0">
                                <a:latin typeface="Cambria Math" panose="02040503050406030204" pitchFamily="18" charset="0"/>
                              </a:rPr>
                              <m:t>𝐺𝑟𝑜𝑢𝑝</m:t>
                            </m:r>
                          </m:e>
                          <m:sub>
                            <m:r>
                              <a:rPr lang="en-US" i="1">
                                <a:latin typeface="Cambria Math" panose="02040503050406030204" pitchFamily="18" charset="0"/>
                              </a:rPr>
                              <m:t>𝑡𝑖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𝑇𝑖𝑚𝑒</m:t>
                            </m:r>
                          </m:e>
                          <m:sub>
                            <m:r>
                              <a:rPr lang="en-US" i="1">
                                <a:latin typeface="Cambria Math" panose="02040503050406030204" pitchFamily="18" charset="0"/>
                              </a:rPr>
                              <m:t>𝑡𝑖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𝐺𝑟𝑜𝑢𝑝</m:t>
                            </m:r>
                          </m:e>
                          <m:sub>
                            <m:r>
                              <a:rPr lang="en-US" i="1">
                                <a:latin typeface="Cambria Math" panose="02040503050406030204" pitchFamily="18" charset="0"/>
                              </a:rPr>
                              <m:t>𝑡𝑖</m:t>
                            </m:r>
                          </m:sub>
                        </m:sSub>
                        <m:r>
                          <a:rPr lang="en-US" b="0" i="1" smtClean="0">
                            <a:latin typeface="Cambria Math" panose="02040503050406030204" pitchFamily="18" charset="0"/>
                          </a:rPr>
                          <m:t>+</m:t>
                        </m:r>
                        <m:r>
                          <a:rPr lang="en-US" b="0" i="1" smtClean="0">
                            <a:latin typeface="Cambria Math" panose="02040503050406030204" pitchFamily="18" charset="0"/>
                          </a:rPr>
                          <m:t>𝑒</m:t>
                        </m:r>
                      </m:e>
                      <m:sub>
                        <m:r>
                          <a:rPr lang="en-US" b="0" i="1" smtClean="0">
                            <a:latin typeface="Cambria Math" panose="02040503050406030204" pitchFamily="18" charset="0"/>
                          </a:rPr>
                          <m:t>𝑡𝑖</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00</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0</m:t>
                        </m:r>
                        <m:r>
                          <a:rPr lang="en-US" b="0" i="1" smtClean="0">
                            <a:latin typeface="Cambria Math" panose="02040503050406030204" pitchFamily="18" charset="0"/>
                          </a:rPr>
                          <m:t>𝑖</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1</m:t>
                        </m:r>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2</m:t>
                        </m:r>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3</m:t>
                        </m:r>
                        <m:r>
                          <a:rPr lang="en-US" i="1">
                            <a:latin typeface="Cambria Math" panose="02040503050406030204" pitchFamily="18" charset="0"/>
                          </a:rPr>
                          <m:t>0</m:t>
                        </m:r>
                      </m:sub>
                    </m:sSub>
                  </m:oMath>
                </a14:m>
                <a:endParaRPr lang="en-US" dirty="0"/>
              </a:p>
              <a:p>
                <a:pPr marL="457200" lvl="1" indent="0">
                  <a:buNone/>
                </a:pPr>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𝑃𝐴</m:t>
                        </m:r>
                      </m:e>
                      <m:sub>
                        <m:r>
                          <a:rPr lang="en-US" b="0" i="1" smtClean="0">
                            <a:latin typeface="Cambria Math" panose="02040503050406030204" pitchFamily="18" charset="0"/>
                          </a:rPr>
                          <m:t>𝑡𝑖</m:t>
                        </m:r>
                      </m:sub>
                    </m:sSub>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rPr>
                              <m:t>00</m:t>
                            </m:r>
                          </m:sub>
                        </m:sSub>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0</m:t>
                            </m:r>
                            <m:r>
                              <a:rPr lang="en-US" i="1">
                                <a:latin typeface="Cambria Math" panose="02040503050406030204" pitchFamily="18" charset="0"/>
                              </a:rPr>
                              <m:t>𝑖</m:t>
                            </m:r>
                          </m:sub>
                        </m:sSub>
                      </m:e>
                    </m:d>
                    <m:r>
                      <a:rPr lang="en-US" i="1">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rPr>
                              <m:t>10</m:t>
                            </m:r>
                          </m:sub>
                        </m:sSub>
                      </m:e>
                    </m:d>
                    <m:sSub>
                      <m:sSubPr>
                        <m:ctrlPr>
                          <a:rPr lang="en-US" i="1">
                            <a:latin typeface="Cambria Math" panose="02040503050406030204" pitchFamily="18" charset="0"/>
                          </a:rPr>
                        </m:ctrlPr>
                      </m:sSubPr>
                      <m:e>
                        <m:r>
                          <a:rPr lang="en-US" b="0" i="1" smtClean="0">
                            <a:latin typeface="Cambria Math" panose="02040503050406030204" pitchFamily="18" charset="0"/>
                          </a:rPr>
                          <m:t>𝑊𝑒𝑒𝑘</m:t>
                        </m:r>
                      </m:e>
                      <m:sub>
                        <m:r>
                          <a:rPr lang="en-US" i="1">
                            <a:latin typeface="Cambria Math" panose="02040503050406030204" pitchFamily="18" charset="0"/>
                          </a:rPr>
                          <m:t>𝑡𝑖</m:t>
                        </m:r>
                      </m:sub>
                    </m:sSub>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2</m:t>
                            </m:r>
                            <m:r>
                              <a:rPr lang="en-US" i="1">
                                <a:latin typeface="Cambria Math" panose="02040503050406030204" pitchFamily="18" charset="0"/>
                              </a:rPr>
                              <m:t>0</m:t>
                            </m:r>
                          </m:sub>
                        </m:sSub>
                      </m:e>
                    </m:d>
                    <m:sSub>
                      <m:sSubPr>
                        <m:ctrlPr>
                          <a:rPr lang="en-US" i="1">
                            <a:latin typeface="Cambria Math" panose="02040503050406030204" pitchFamily="18" charset="0"/>
                          </a:rPr>
                        </m:ctrlPr>
                      </m:sSubPr>
                      <m:e>
                        <m:r>
                          <a:rPr lang="en-US" i="1">
                            <a:latin typeface="Cambria Math" panose="02040503050406030204" pitchFamily="18" charset="0"/>
                          </a:rPr>
                          <m:t>𝐺𝑟𝑜𝑢𝑝</m:t>
                        </m:r>
                      </m:e>
                      <m:sub>
                        <m:r>
                          <a:rPr lang="en-US" i="1">
                            <a:latin typeface="Cambria Math" panose="02040503050406030204" pitchFamily="18" charset="0"/>
                          </a:rPr>
                          <m:t>𝑡𝑖</m:t>
                        </m:r>
                      </m:sub>
                    </m:sSub>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3</m:t>
                            </m:r>
                            <m:r>
                              <a:rPr lang="en-US" i="1">
                                <a:latin typeface="Cambria Math" panose="02040503050406030204" pitchFamily="18" charset="0"/>
                              </a:rPr>
                              <m:t>0</m:t>
                            </m:r>
                          </m:sub>
                        </m:sSub>
                      </m:e>
                    </m:d>
                    <m:sSub>
                      <m:sSubPr>
                        <m:ctrlPr>
                          <a:rPr lang="en-US" i="1">
                            <a:latin typeface="Cambria Math" panose="02040503050406030204" pitchFamily="18" charset="0"/>
                          </a:rPr>
                        </m:ctrlPr>
                      </m:sSubPr>
                      <m:e>
                        <m:r>
                          <a:rPr lang="en-US" b="0" i="1" smtClean="0">
                            <a:latin typeface="Cambria Math" panose="02040503050406030204" pitchFamily="18" charset="0"/>
                          </a:rPr>
                          <m:t>𝑊𝑒𝑒𝑘</m:t>
                        </m:r>
                      </m:e>
                      <m:sub>
                        <m:r>
                          <a:rPr lang="en-US" i="1">
                            <a:latin typeface="Cambria Math" panose="02040503050406030204" pitchFamily="18" charset="0"/>
                          </a:rPr>
                          <m:t>𝑡𝑖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𝐺𝑟𝑜𝑢𝑝</m:t>
                        </m:r>
                      </m:e>
                      <m:sub>
                        <m:r>
                          <a:rPr lang="en-US" i="1">
                            <a:latin typeface="Cambria Math" panose="02040503050406030204" pitchFamily="18" charset="0"/>
                          </a:rPr>
                          <m:t>𝑡𝑖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𝑡𝑖</m:t>
                        </m:r>
                      </m:sub>
                    </m:sSub>
                  </m:oMath>
                </a14:m>
                <a:endParaRPr lang="en-US" dirty="0"/>
              </a:p>
            </p:txBody>
          </p:sp>
        </mc:Choice>
        <mc:Fallback xmlns="">
          <p:sp>
            <p:nvSpPr>
              <p:cNvPr id="3" name="Content Placeholder 2">
                <a:extLst>
                  <a:ext uri="{FF2B5EF4-FFF2-40B4-BE49-F238E27FC236}">
                    <a16:creationId xmlns:a16="http://schemas.microsoft.com/office/drawing/2014/main" id="{2F6068C1-5631-F456-FFA2-493CED495D61}"/>
                  </a:ext>
                </a:extLst>
              </p:cNvPr>
              <p:cNvSpPr>
                <a:spLocks noGrp="1" noRot="1" noChangeAspect="1" noMove="1" noResize="1" noEditPoints="1" noAdjustHandles="1" noChangeArrowheads="1" noChangeShapeType="1" noTextEdit="1"/>
              </p:cNvSpPr>
              <p:nvPr>
                <p:ph idx="1"/>
              </p:nvPr>
            </p:nvSpPr>
            <p:spPr>
              <a:blipFill>
                <a:blip r:embed="rId2"/>
                <a:stretch>
                  <a:fillRect l="-928" t="-3303" b="-2252"/>
                </a:stretch>
              </a:blipFill>
            </p:spPr>
            <p:txBody>
              <a:bodyPr/>
              <a:lstStyle/>
              <a:p>
                <a:r>
                  <a:rPr lang="en-US">
                    <a:noFill/>
                  </a:rPr>
                  <a:t> </a:t>
                </a:r>
              </a:p>
            </p:txBody>
          </p:sp>
        </mc:Fallback>
      </mc:AlternateContent>
    </p:spTree>
    <p:extLst>
      <p:ext uri="{BB962C8B-B14F-4D97-AF65-F5344CB8AC3E}">
        <p14:creationId xmlns:p14="http://schemas.microsoft.com/office/powerpoint/2010/main" val="4119995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33EE-942D-6CB6-B4A6-E99AED1D618C}"/>
              </a:ext>
            </a:extLst>
          </p:cNvPr>
          <p:cNvSpPr>
            <a:spLocks noGrp="1"/>
          </p:cNvSpPr>
          <p:nvPr>
            <p:ph type="title"/>
          </p:nvPr>
        </p:nvSpPr>
        <p:spPr>
          <a:xfrm>
            <a:off x="539351" y="1566007"/>
            <a:ext cx="4823224" cy="1031143"/>
          </a:xfrm>
        </p:spPr>
        <p:txBody>
          <a:bodyPr>
            <a:normAutofit fontScale="90000"/>
          </a:bodyPr>
          <a:lstStyle/>
          <a:p>
            <a:r>
              <a:rPr lang="en-US" dirty="0"/>
              <a:t>Aggregate step count by study week</a:t>
            </a:r>
          </a:p>
        </p:txBody>
      </p:sp>
      <p:pic>
        <p:nvPicPr>
          <p:cNvPr id="5" name="Picture 4" descr="A graph of a number of people&#10;&#10;Description automatically generated with medium confidence">
            <a:extLst>
              <a:ext uri="{FF2B5EF4-FFF2-40B4-BE49-F238E27FC236}">
                <a16:creationId xmlns:a16="http://schemas.microsoft.com/office/drawing/2014/main" id="{AC6849BD-28AF-1C37-29B9-B933AAB237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3250" y="1377945"/>
            <a:ext cx="6155273" cy="4616455"/>
          </a:xfrm>
          <a:prstGeom prst="rect">
            <a:avLst/>
          </a:prstGeom>
        </p:spPr>
      </p:pic>
      <p:pic>
        <p:nvPicPr>
          <p:cNvPr id="8" name="Picture 7" descr="Plate of spaghetti sprinkled with cheese">
            <a:extLst>
              <a:ext uri="{FF2B5EF4-FFF2-40B4-BE49-F238E27FC236}">
                <a16:creationId xmlns:a16="http://schemas.microsoft.com/office/drawing/2014/main" id="{D05CC8D3-1F82-86BB-FA67-802DC80693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913" y="2921005"/>
            <a:ext cx="4610100" cy="3073400"/>
          </a:xfrm>
          <a:prstGeom prst="rect">
            <a:avLst/>
          </a:prstGeom>
        </p:spPr>
      </p:pic>
    </p:spTree>
    <p:extLst>
      <p:ext uri="{BB962C8B-B14F-4D97-AF65-F5344CB8AC3E}">
        <p14:creationId xmlns:p14="http://schemas.microsoft.com/office/powerpoint/2010/main" val="41981406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CD03-D315-ADB9-08C1-6A4E78F8D963}"/>
              </a:ext>
            </a:extLst>
          </p:cNvPr>
          <p:cNvSpPr>
            <a:spLocks noGrp="1"/>
          </p:cNvSpPr>
          <p:nvPr>
            <p:ph type="title"/>
          </p:nvPr>
        </p:nvSpPr>
        <p:spPr/>
        <p:txBody>
          <a:bodyPr/>
          <a:lstStyle/>
          <a:p>
            <a:r>
              <a:rPr lang="en-US" dirty="0"/>
              <a:t>Mixed effects models</a:t>
            </a:r>
          </a:p>
        </p:txBody>
      </p:sp>
      <p:sp>
        <p:nvSpPr>
          <p:cNvPr id="3" name="Content Placeholder 2">
            <a:extLst>
              <a:ext uri="{FF2B5EF4-FFF2-40B4-BE49-F238E27FC236}">
                <a16:creationId xmlns:a16="http://schemas.microsoft.com/office/drawing/2014/main" id="{2F6068C1-5631-F456-FFA2-493CED495D61}"/>
              </a:ext>
            </a:extLst>
          </p:cNvPr>
          <p:cNvSpPr>
            <a:spLocks noGrp="1"/>
          </p:cNvSpPr>
          <p:nvPr>
            <p:ph idx="1"/>
          </p:nvPr>
        </p:nvSpPr>
        <p:spPr>
          <a:xfrm>
            <a:off x="7262278" y="1513364"/>
            <a:ext cx="4655402" cy="4060569"/>
          </a:xfrm>
        </p:spPr>
        <p:txBody>
          <a:bodyPr>
            <a:normAutofit/>
          </a:bodyPr>
          <a:lstStyle/>
          <a:p>
            <a:pPr>
              <a:buFont typeface="Wingdings" panose="05000000000000000000" pitchFamily="2" charset="2"/>
              <a:buChar char="Ø"/>
            </a:pPr>
            <a:r>
              <a:rPr lang="en-US" sz="2200" dirty="0"/>
              <a:t>Categorical variables</a:t>
            </a:r>
          </a:p>
          <a:p>
            <a:pPr>
              <a:buFont typeface="Wingdings" panose="05000000000000000000" pitchFamily="2" charset="2"/>
              <a:buChar char="Ø"/>
            </a:pPr>
            <a:r>
              <a:rPr lang="en-US" sz="2200" dirty="0"/>
              <a:t>Reference group</a:t>
            </a:r>
          </a:p>
          <a:p>
            <a:pPr>
              <a:buFont typeface="Wingdings" panose="05000000000000000000" pitchFamily="2" charset="2"/>
              <a:buChar char="Ø"/>
            </a:pPr>
            <a:r>
              <a:rPr lang="en-US" sz="2200" dirty="0"/>
              <a:t>Model for mean structure</a:t>
            </a:r>
          </a:p>
          <a:p>
            <a:pPr>
              <a:buFont typeface="Wingdings" panose="05000000000000000000" pitchFamily="2" charset="2"/>
              <a:buChar char="Ø"/>
            </a:pPr>
            <a:r>
              <a:rPr lang="en-US" sz="2200" dirty="0"/>
              <a:t>Time by group interaction</a:t>
            </a:r>
          </a:p>
          <a:p>
            <a:pPr>
              <a:buFont typeface="Wingdings" panose="05000000000000000000" pitchFamily="2" charset="2"/>
              <a:buChar char="Ø"/>
            </a:pPr>
            <a:r>
              <a:rPr lang="en-US" sz="2200" dirty="0"/>
              <a:t>Random effect(s)</a:t>
            </a:r>
          </a:p>
          <a:p>
            <a:pPr>
              <a:buFont typeface="Wingdings" panose="05000000000000000000" pitchFamily="2" charset="2"/>
              <a:buChar char="Ø"/>
            </a:pPr>
            <a:r>
              <a:rPr lang="en-US" sz="2200" dirty="0"/>
              <a:t>Covariance structure</a:t>
            </a:r>
          </a:p>
          <a:p>
            <a:pPr>
              <a:buFont typeface="Wingdings" panose="05000000000000000000" pitchFamily="2" charset="2"/>
              <a:buChar char="Ø"/>
            </a:pPr>
            <a:r>
              <a:rPr lang="en-US" sz="2200" dirty="0"/>
              <a:t>Test for variance in random effects</a:t>
            </a:r>
          </a:p>
          <a:p>
            <a:pPr>
              <a:buFont typeface="Wingdings" panose="05000000000000000000" pitchFamily="2" charset="2"/>
              <a:buChar char="Ø"/>
            </a:pPr>
            <a:r>
              <a:rPr lang="en-US" sz="2200" dirty="0"/>
              <a:t>ID for random effects</a:t>
            </a:r>
          </a:p>
          <a:p>
            <a:pPr algn="ctr">
              <a:buFont typeface="Wingdings" panose="05000000000000000000" pitchFamily="2" charset="2"/>
              <a:buChar char="Ø"/>
            </a:pPr>
            <a:endParaRPr lang="en-US" dirty="0"/>
          </a:p>
          <a:p>
            <a:pPr marL="0" indent="0">
              <a:buNone/>
            </a:pPr>
            <a:endParaRPr lang="en-US" dirty="0"/>
          </a:p>
        </p:txBody>
      </p:sp>
      <p:pic>
        <p:nvPicPr>
          <p:cNvPr id="7" name="Picture 6" descr="A close-up of a code&#10;&#10;Description automatically generated">
            <a:extLst>
              <a:ext uri="{FF2B5EF4-FFF2-40B4-BE49-F238E27FC236}">
                <a16:creationId xmlns:a16="http://schemas.microsoft.com/office/drawing/2014/main" id="{D8510D36-73C8-90E0-6E0B-15F024E16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570" y="2528542"/>
            <a:ext cx="6462068" cy="1494817"/>
          </a:xfrm>
          <a:prstGeom prst="rect">
            <a:avLst/>
          </a:prstGeom>
        </p:spPr>
      </p:pic>
    </p:spTree>
    <p:extLst>
      <p:ext uri="{BB962C8B-B14F-4D97-AF65-F5344CB8AC3E}">
        <p14:creationId xmlns:p14="http://schemas.microsoft.com/office/powerpoint/2010/main" val="34449429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0BC15E-3A17-E416-0299-CDF4EAA34D52}"/>
              </a:ext>
            </a:extLst>
          </p:cNvPr>
          <p:cNvSpPr/>
          <p:nvPr/>
        </p:nvSpPr>
        <p:spPr>
          <a:xfrm>
            <a:off x="443962" y="3895441"/>
            <a:ext cx="4471416" cy="1883664"/>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70152CD-1F8D-F318-07D4-30092A24546E}"/>
              </a:ext>
            </a:extLst>
          </p:cNvPr>
          <p:cNvSpPr/>
          <p:nvPr/>
        </p:nvSpPr>
        <p:spPr>
          <a:xfrm>
            <a:off x="720787" y="1508910"/>
            <a:ext cx="3913632" cy="194767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A90B293-6E54-1948-683B-7E3BB631A969}"/>
              </a:ext>
            </a:extLst>
          </p:cNvPr>
          <p:cNvSpPr/>
          <p:nvPr/>
        </p:nvSpPr>
        <p:spPr>
          <a:xfrm>
            <a:off x="7058905" y="3834834"/>
            <a:ext cx="4517136" cy="1947672"/>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E950D3D-1CE7-291B-CCF2-A566FBA936C1}"/>
              </a:ext>
            </a:extLst>
          </p:cNvPr>
          <p:cNvSpPr/>
          <p:nvPr/>
        </p:nvSpPr>
        <p:spPr>
          <a:xfrm>
            <a:off x="7362066" y="1460287"/>
            <a:ext cx="3913632" cy="2002536"/>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3BB1444A-0625-7F60-3DF6-3968603E16AF}"/>
              </a:ext>
            </a:extLst>
          </p:cNvPr>
          <p:cNvSpPr txBox="1">
            <a:spLocks/>
          </p:cNvSpPr>
          <p:nvPr/>
        </p:nvSpPr>
        <p:spPr>
          <a:xfrm>
            <a:off x="260921" y="1166576"/>
            <a:ext cx="4691743" cy="5934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Categorical Time</a:t>
            </a:r>
          </a:p>
        </p:txBody>
      </p:sp>
      <p:sp>
        <p:nvSpPr>
          <p:cNvPr id="20" name="Content Placeholder 2">
            <a:extLst>
              <a:ext uri="{FF2B5EF4-FFF2-40B4-BE49-F238E27FC236}">
                <a16:creationId xmlns:a16="http://schemas.microsoft.com/office/drawing/2014/main" id="{E733DB81-D06A-16CC-8E45-6E4DC21E9ECE}"/>
              </a:ext>
            </a:extLst>
          </p:cNvPr>
          <p:cNvSpPr txBox="1">
            <a:spLocks/>
          </p:cNvSpPr>
          <p:nvPr/>
        </p:nvSpPr>
        <p:spPr>
          <a:xfrm>
            <a:off x="6983716" y="1166576"/>
            <a:ext cx="4691743" cy="5934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Continuous Time</a:t>
            </a:r>
          </a:p>
        </p:txBody>
      </p:sp>
      <p:pic>
        <p:nvPicPr>
          <p:cNvPr id="9" name="Picture 8" descr="A table with numbers and text&#10;&#10;Description automatically generated">
            <a:extLst>
              <a:ext uri="{FF2B5EF4-FFF2-40B4-BE49-F238E27FC236}">
                <a16:creationId xmlns:a16="http://schemas.microsoft.com/office/drawing/2014/main" id="{BEE37A3F-8C80-9FC8-1C93-FDB80179B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491" y="3986881"/>
            <a:ext cx="4284643" cy="1704543"/>
          </a:xfrm>
          <a:prstGeom prst="rect">
            <a:avLst/>
          </a:prstGeom>
        </p:spPr>
      </p:pic>
      <p:pic>
        <p:nvPicPr>
          <p:cNvPr id="13" name="Picture 12" descr="A table with text and numbers&#10;&#10;Description automatically generated">
            <a:extLst>
              <a:ext uri="{FF2B5EF4-FFF2-40B4-BE49-F238E27FC236}">
                <a16:creationId xmlns:a16="http://schemas.microsoft.com/office/drawing/2014/main" id="{08447606-DA0F-150E-940E-BD6C6A2C5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294" y="1602527"/>
            <a:ext cx="3733039" cy="1765508"/>
          </a:xfrm>
          <a:prstGeom prst="rect">
            <a:avLst/>
          </a:prstGeom>
        </p:spPr>
      </p:pic>
      <p:pic>
        <p:nvPicPr>
          <p:cNvPr id="18" name="Picture 17" descr="A table with text and numbers&#10;&#10;Description automatically generated">
            <a:extLst>
              <a:ext uri="{FF2B5EF4-FFF2-40B4-BE49-F238E27FC236}">
                <a16:creationId xmlns:a16="http://schemas.microsoft.com/office/drawing/2014/main" id="{A7BED92F-F2D8-A2FA-8D4F-3C351EA45D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3068" y="1544923"/>
            <a:ext cx="3733038" cy="1823112"/>
          </a:xfrm>
          <a:prstGeom prst="rect">
            <a:avLst/>
          </a:prstGeom>
        </p:spPr>
      </p:pic>
      <p:pic>
        <p:nvPicPr>
          <p:cNvPr id="21" name="Picture 20" descr="A table with black text and numbers&#10;&#10;Description automatically generated">
            <a:extLst>
              <a:ext uri="{FF2B5EF4-FFF2-40B4-BE49-F238E27FC236}">
                <a16:creationId xmlns:a16="http://schemas.microsoft.com/office/drawing/2014/main" id="{DDD3BB63-2B60-E266-AA40-F5C2265BBE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1986" y="3925916"/>
            <a:ext cx="4335201" cy="1765508"/>
          </a:xfrm>
          <a:prstGeom prst="rect">
            <a:avLst/>
          </a:prstGeom>
        </p:spPr>
      </p:pic>
    </p:spTree>
    <p:extLst>
      <p:ext uri="{BB962C8B-B14F-4D97-AF65-F5344CB8AC3E}">
        <p14:creationId xmlns:p14="http://schemas.microsoft.com/office/powerpoint/2010/main" val="10922830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5CAAB-49ED-9EA9-840B-BA55EB81B0F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93B88C2-FD03-ECDA-DE3D-AD73A3905669}"/>
              </a:ext>
            </a:extLst>
          </p:cNvPr>
          <p:cNvSpPr/>
          <p:nvPr/>
        </p:nvSpPr>
        <p:spPr>
          <a:xfrm>
            <a:off x="443484" y="1372078"/>
            <a:ext cx="5148072" cy="530352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0F5B822-1922-D7C7-DAFD-AB9C2785E8D6}"/>
              </a:ext>
            </a:extLst>
          </p:cNvPr>
          <p:cNvSpPr/>
          <p:nvPr/>
        </p:nvSpPr>
        <p:spPr>
          <a:xfrm>
            <a:off x="7199652" y="1506017"/>
            <a:ext cx="4681728" cy="2724912"/>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2">
            <a:extLst>
              <a:ext uri="{FF2B5EF4-FFF2-40B4-BE49-F238E27FC236}">
                <a16:creationId xmlns:a16="http://schemas.microsoft.com/office/drawing/2014/main" id="{3F166DD0-42D3-DB59-44EA-ECE4BA6CFAE7}"/>
              </a:ext>
            </a:extLst>
          </p:cNvPr>
          <p:cNvSpPr txBox="1">
            <a:spLocks/>
          </p:cNvSpPr>
          <p:nvPr/>
        </p:nvSpPr>
        <p:spPr>
          <a:xfrm>
            <a:off x="376671" y="973536"/>
            <a:ext cx="4691743" cy="5934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Categorical Time</a:t>
            </a:r>
          </a:p>
        </p:txBody>
      </p:sp>
      <p:sp>
        <p:nvSpPr>
          <p:cNvPr id="9" name="Content Placeholder 2">
            <a:extLst>
              <a:ext uri="{FF2B5EF4-FFF2-40B4-BE49-F238E27FC236}">
                <a16:creationId xmlns:a16="http://schemas.microsoft.com/office/drawing/2014/main" id="{F370F658-72A6-C27F-DEF6-90093E56CF0B}"/>
              </a:ext>
            </a:extLst>
          </p:cNvPr>
          <p:cNvSpPr txBox="1">
            <a:spLocks/>
          </p:cNvSpPr>
          <p:nvPr/>
        </p:nvSpPr>
        <p:spPr>
          <a:xfrm>
            <a:off x="7099466" y="973536"/>
            <a:ext cx="4691743" cy="5934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Continuous Time</a:t>
            </a:r>
          </a:p>
        </p:txBody>
      </p:sp>
      <p:pic>
        <p:nvPicPr>
          <p:cNvPr id="3" name="Picture 2" descr="A table with numbers and a few black text&#10;&#10;Description automatically generated with medium confidence">
            <a:extLst>
              <a:ext uri="{FF2B5EF4-FFF2-40B4-BE49-F238E27FC236}">
                <a16:creationId xmlns:a16="http://schemas.microsoft.com/office/drawing/2014/main" id="{F358B517-681D-12FB-F683-A9D7BA195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5019" y="1591200"/>
            <a:ext cx="4496190" cy="2537680"/>
          </a:xfrm>
          <a:prstGeom prst="rect">
            <a:avLst/>
          </a:prstGeom>
        </p:spPr>
      </p:pic>
      <p:pic>
        <p:nvPicPr>
          <p:cNvPr id="6" name="Picture 5" descr="A table with numbers and a few black text&#10;&#10;Description automatically generated with medium confidence">
            <a:extLst>
              <a:ext uri="{FF2B5EF4-FFF2-40B4-BE49-F238E27FC236}">
                <a16:creationId xmlns:a16="http://schemas.microsoft.com/office/drawing/2014/main" id="{C50C4432-F2D7-102F-570C-C891BE9C4E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995" y="1463296"/>
            <a:ext cx="4961050" cy="5121084"/>
          </a:xfrm>
          <a:prstGeom prst="rect">
            <a:avLst/>
          </a:prstGeom>
        </p:spPr>
      </p:pic>
    </p:spTree>
    <p:extLst>
      <p:ext uri="{BB962C8B-B14F-4D97-AF65-F5344CB8AC3E}">
        <p14:creationId xmlns:p14="http://schemas.microsoft.com/office/powerpoint/2010/main" val="36498255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AE473-B393-76C9-8348-9A30840FE5A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D10724D-6379-B792-0FAC-E8D60A2E0B40}"/>
              </a:ext>
            </a:extLst>
          </p:cNvPr>
          <p:cNvSpPr/>
          <p:nvPr/>
        </p:nvSpPr>
        <p:spPr>
          <a:xfrm>
            <a:off x="382524" y="1449112"/>
            <a:ext cx="5148072" cy="493776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57C3DF0-EF44-5C80-C0B1-BD185524F92E}"/>
              </a:ext>
            </a:extLst>
          </p:cNvPr>
          <p:cNvSpPr/>
          <p:nvPr/>
        </p:nvSpPr>
        <p:spPr>
          <a:xfrm>
            <a:off x="7372770" y="1649944"/>
            <a:ext cx="4334256" cy="1618488"/>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56112C3B-608A-B069-0586-766E7C4348EF}"/>
              </a:ext>
            </a:extLst>
          </p:cNvPr>
          <p:cNvSpPr txBox="1">
            <a:spLocks/>
          </p:cNvSpPr>
          <p:nvPr/>
        </p:nvSpPr>
        <p:spPr>
          <a:xfrm>
            <a:off x="376671" y="1034496"/>
            <a:ext cx="4691743" cy="5934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Categorical Time</a:t>
            </a:r>
          </a:p>
        </p:txBody>
      </p:sp>
      <p:sp>
        <p:nvSpPr>
          <p:cNvPr id="9" name="Content Placeholder 2">
            <a:extLst>
              <a:ext uri="{FF2B5EF4-FFF2-40B4-BE49-F238E27FC236}">
                <a16:creationId xmlns:a16="http://schemas.microsoft.com/office/drawing/2014/main" id="{F73EFC1A-22FB-EFAC-D697-37E66C848F62}"/>
              </a:ext>
            </a:extLst>
          </p:cNvPr>
          <p:cNvSpPr txBox="1">
            <a:spLocks/>
          </p:cNvSpPr>
          <p:nvPr/>
        </p:nvSpPr>
        <p:spPr>
          <a:xfrm>
            <a:off x="7099466" y="1034496"/>
            <a:ext cx="4691743" cy="5934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Continuous Time</a:t>
            </a:r>
          </a:p>
        </p:txBody>
      </p:sp>
      <p:pic>
        <p:nvPicPr>
          <p:cNvPr id="3" name="Picture 2" descr="A table of numbers and a few black text&#10;&#10;Description automatically generated with medium confidence">
            <a:extLst>
              <a:ext uri="{FF2B5EF4-FFF2-40B4-BE49-F238E27FC236}">
                <a16:creationId xmlns:a16="http://schemas.microsoft.com/office/drawing/2014/main" id="{CE6D4C0E-18E6-6CBC-F481-8C1AC02767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195" y="1549194"/>
            <a:ext cx="4961050" cy="4755292"/>
          </a:xfrm>
          <a:prstGeom prst="rect">
            <a:avLst/>
          </a:prstGeom>
        </p:spPr>
      </p:pic>
      <p:pic>
        <p:nvPicPr>
          <p:cNvPr id="6" name="Picture 5" descr="A table with numbers and a number of squares&#10;&#10;Description automatically generated with medium confidence">
            <a:extLst>
              <a:ext uri="{FF2B5EF4-FFF2-40B4-BE49-F238E27FC236}">
                <a16:creationId xmlns:a16="http://schemas.microsoft.com/office/drawing/2014/main" id="{9841CA83-CFC0-995E-BE10-503D9FDDD2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297" y="1760017"/>
            <a:ext cx="4153260" cy="1432684"/>
          </a:xfrm>
          <a:prstGeom prst="rect">
            <a:avLst/>
          </a:prstGeom>
        </p:spPr>
      </p:pic>
    </p:spTree>
    <p:extLst>
      <p:ext uri="{BB962C8B-B14F-4D97-AF65-F5344CB8AC3E}">
        <p14:creationId xmlns:p14="http://schemas.microsoft.com/office/powerpoint/2010/main" val="1585997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8B0D1-6130-87EA-25B2-A9476870C96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8239FA77-E133-1584-991A-355A928147B4}"/>
              </a:ext>
            </a:extLst>
          </p:cNvPr>
          <p:cNvSpPr/>
          <p:nvPr/>
        </p:nvSpPr>
        <p:spPr>
          <a:xfrm>
            <a:off x="492353" y="5162596"/>
            <a:ext cx="4416552" cy="13624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6798FDA-75D5-937F-D8CB-1B5E7A376CF9}"/>
              </a:ext>
            </a:extLst>
          </p:cNvPr>
          <p:cNvSpPr/>
          <p:nvPr/>
        </p:nvSpPr>
        <p:spPr>
          <a:xfrm>
            <a:off x="385507" y="1416672"/>
            <a:ext cx="4754880" cy="338328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F6C0928-1491-12B0-D530-C01D6D3F7DDB}"/>
              </a:ext>
            </a:extLst>
          </p:cNvPr>
          <p:cNvSpPr/>
          <p:nvPr/>
        </p:nvSpPr>
        <p:spPr>
          <a:xfrm>
            <a:off x="6856158" y="1778690"/>
            <a:ext cx="5157216" cy="1362456"/>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C17ED494-5E26-B840-81AE-D9B967DE3DDA}"/>
              </a:ext>
            </a:extLst>
          </p:cNvPr>
          <p:cNvSpPr txBox="1">
            <a:spLocks/>
          </p:cNvSpPr>
          <p:nvPr/>
        </p:nvSpPr>
        <p:spPr>
          <a:xfrm>
            <a:off x="376671" y="973536"/>
            <a:ext cx="4691743" cy="5934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Categorical Time</a:t>
            </a:r>
          </a:p>
        </p:txBody>
      </p:sp>
      <p:sp>
        <p:nvSpPr>
          <p:cNvPr id="9" name="Content Placeholder 2">
            <a:extLst>
              <a:ext uri="{FF2B5EF4-FFF2-40B4-BE49-F238E27FC236}">
                <a16:creationId xmlns:a16="http://schemas.microsoft.com/office/drawing/2014/main" id="{4BD6E1F7-B57D-6215-9656-69EE7EC9CA0A}"/>
              </a:ext>
            </a:extLst>
          </p:cNvPr>
          <p:cNvSpPr txBox="1">
            <a:spLocks/>
          </p:cNvSpPr>
          <p:nvPr/>
        </p:nvSpPr>
        <p:spPr>
          <a:xfrm>
            <a:off x="7099466" y="973536"/>
            <a:ext cx="4691743" cy="5934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Continuous Time</a:t>
            </a:r>
          </a:p>
        </p:txBody>
      </p:sp>
      <p:pic>
        <p:nvPicPr>
          <p:cNvPr id="4" name="Picture 3" descr="A screenshot of a computer&#10;&#10;Description automatically generated">
            <a:extLst>
              <a:ext uri="{FF2B5EF4-FFF2-40B4-BE49-F238E27FC236}">
                <a16:creationId xmlns:a16="http://schemas.microsoft.com/office/drawing/2014/main" id="{DC777578-8F0B-3725-0B49-3BCF6D1F5F26}"/>
              </a:ext>
            </a:extLst>
          </p:cNvPr>
          <p:cNvPicPr>
            <a:picLocks noChangeAspect="1"/>
          </p:cNvPicPr>
          <p:nvPr/>
        </p:nvPicPr>
        <p:blipFill rotWithShape="1">
          <a:blip r:embed="rId2">
            <a:extLst>
              <a:ext uri="{28A0092B-C50C-407E-A947-70E740481C1C}">
                <a14:useLocalDpi xmlns:a14="http://schemas.microsoft.com/office/drawing/2010/main" val="0"/>
              </a:ext>
            </a:extLst>
          </a:blip>
          <a:srcRect t="7754"/>
          <a:stretch/>
        </p:blipFill>
        <p:spPr>
          <a:xfrm>
            <a:off x="6953381" y="1859280"/>
            <a:ext cx="4983912" cy="1181008"/>
          </a:xfrm>
          <a:prstGeom prst="rect">
            <a:avLst/>
          </a:prstGeom>
        </p:spPr>
      </p:pic>
      <p:pic>
        <p:nvPicPr>
          <p:cNvPr id="7" name="Picture 6" descr="A table with numbers and a number of objects&#10;&#10;Description automatically generated with medium confidence">
            <a:extLst>
              <a:ext uri="{FF2B5EF4-FFF2-40B4-BE49-F238E27FC236}">
                <a16:creationId xmlns:a16="http://schemas.microsoft.com/office/drawing/2014/main" id="{6764127B-1D08-4AAB-DF97-C6B7E2BD1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353" y="1504843"/>
            <a:ext cx="4569587" cy="3199238"/>
          </a:xfrm>
          <a:prstGeom prst="rect">
            <a:avLst/>
          </a:prstGeom>
        </p:spPr>
      </p:pic>
      <p:pic>
        <p:nvPicPr>
          <p:cNvPr id="11" name="Picture 10" descr="A table of numbers and a few black text&#10;&#10;Description automatically generated with medium confidence">
            <a:extLst>
              <a:ext uri="{FF2B5EF4-FFF2-40B4-BE49-F238E27FC236}">
                <a16:creationId xmlns:a16="http://schemas.microsoft.com/office/drawing/2014/main" id="{854383EE-69F6-AE44-775D-1AAD194FBB77}"/>
              </a:ext>
            </a:extLst>
          </p:cNvPr>
          <p:cNvPicPr>
            <a:picLocks noChangeAspect="1"/>
          </p:cNvPicPr>
          <p:nvPr/>
        </p:nvPicPr>
        <p:blipFill rotWithShape="1">
          <a:blip r:embed="rId4">
            <a:extLst>
              <a:ext uri="{28A0092B-C50C-407E-A947-70E740481C1C}">
                <a14:useLocalDpi xmlns:a14="http://schemas.microsoft.com/office/drawing/2010/main" val="0"/>
              </a:ext>
            </a:extLst>
          </a:blip>
          <a:srcRect t="70898"/>
          <a:stretch/>
        </p:blipFill>
        <p:spPr>
          <a:xfrm>
            <a:off x="604202" y="5238130"/>
            <a:ext cx="4236679" cy="1181008"/>
          </a:xfrm>
          <a:prstGeom prst="rect">
            <a:avLst/>
          </a:prstGeom>
        </p:spPr>
      </p:pic>
      <p:sp>
        <p:nvSpPr>
          <p:cNvPr id="12" name="TextBox 11">
            <a:extLst>
              <a:ext uri="{FF2B5EF4-FFF2-40B4-BE49-F238E27FC236}">
                <a16:creationId xmlns:a16="http://schemas.microsoft.com/office/drawing/2014/main" id="{70B78D57-54B9-637C-4D1D-D2E94E3D66CC}"/>
              </a:ext>
            </a:extLst>
          </p:cNvPr>
          <p:cNvSpPr txBox="1"/>
          <p:nvPr/>
        </p:nvSpPr>
        <p:spPr>
          <a:xfrm rot="5400000">
            <a:off x="2224865" y="4834375"/>
            <a:ext cx="389374"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41931192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CD03-D315-ADB9-08C1-6A4E78F8D963}"/>
              </a:ext>
            </a:extLst>
          </p:cNvPr>
          <p:cNvSpPr>
            <a:spLocks noGrp="1"/>
          </p:cNvSpPr>
          <p:nvPr>
            <p:ph type="title"/>
          </p:nvPr>
        </p:nvSpPr>
        <p:spPr/>
        <p:txBody>
          <a:bodyPr/>
          <a:lstStyle/>
          <a:p>
            <a:r>
              <a:rPr lang="en-US" dirty="0"/>
              <a:t>Mixed effects models</a:t>
            </a:r>
          </a:p>
        </p:txBody>
      </p:sp>
      <p:sp>
        <p:nvSpPr>
          <p:cNvPr id="3" name="Content Placeholder 2">
            <a:extLst>
              <a:ext uri="{FF2B5EF4-FFF2-40B4-BE49-F238E27FC236}">
                <a16:creationId xmlns:a16="http://schemas.microsoft.com/office/drawing/2014/main" id="{2F6068C1-5631-F456-FFA2-493CED495D61}"/>
              </a:ext>
            </a:extLst>
          </p:cNvPr>
          <p:cNvSpPr>
            <a:spLocks noGrp="1"/>
          </p:cNvSpPr>
          <p:nvPr>
            <p:ph idx="1"/>
          </p:nvPr>
        </p:nvSpPr>
        <p:spPr/>
        <p:txBody>
          <a:bodyPr>
            <a:normAutofit/>
          </a:bodyPr>
          <a:lstStyle/>
          <a:p>
            <a:r>
              <a:rPr lang="en-US" dirty="0"/>
              <a:t>ICCs for measurements nested within people was .52.</a:t>
            </a:r>
          </a:p>
          <a:p>
            <a:r>
              <a:rPr lang="en-US" dirty="0"/>
              <a:t>The variance of the random intercept effect was 177.84, Z = 6.99, p &lt;.0001, indicating significant variability in physical activity between people. </a:t>
            </a:r>
          </a:p>
          <a:p>
            <a:r>
              <a:rPr lang="en-US" dirty="0"/>
              <a:t>There was a significant interaction between time and group, F(1, 318) = 8.97, p = .003, such that the diet + exercise group increased in physical activity at a faster rate than the diet only group, and the difference between groups was more pronounced at later time points.</a:t>
            </a:r>
          </a:p>
          <a:p>
            <a:endParaRPr lang="en-US" dirty="0"/>
          </a:p>
        </p:txBody>
      </p:sp>
    </p:spTree>
    <p:extLst>
      <p:ext uri="{BB962C8B-B14F-4D97-AF65-F5344CB8AC3E}">
        <p14:creationId xmlns:p14="http://schemas.microsoft.com/office/powerpoint/2010/main" val="11276390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6A9F5-308A-FA83-0F34-FC2F32E36F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0DF3A-9D4B-248A-510F-DEAA5BA0721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Mixed effects models</a:t>
            </a:r>
          </a:p>
        </p:txBody>
      </p:sp>
      <p:pic>
        <p:nvPicPr>
          <p:cNvPr id="9" name="Content Placeholder 8" descr="A graph of a group of people&#10;&#10;Description automatically generated with medium confidence">
            <a:extLst>
              <a:ext uri="{FF2B5EF4-FFF2-40B4-BE49-F238E27FC236}">
                <a16:creationId xmlns:a16="http://schemas.microsoft.com/office/drawing/2014/main" id="{C5638FC0-1944-012E-6D28-EE0184C7FB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961356"/>
            <a:ext cx="6780700" cy="4932959"/>
          </a:xfrm>
          <a:prstGeom prst="rect">
            <a:avLst/>
          </a:prstGeom>
        </p:spPr>
      </p:pic>
    </p:spTree>
    <p:extLst>
      <p:ext uri="{BB962C8B-B14F-4D97-AF65-F5344CB8AC3E}">
        <p14:creationId xmlns:p14="http://schemas.microsoft.com/office/powerpoint/2010/main" val="12735604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CD03-D315-ADB9-08C1-6A4E78F8D963}"/>
              </a:ext>
            </a:extLst>
          </p:cNvPr>
          <p:cNvSpPr>
            <a:spLocks noGrp="1"/>
          </p:cNvSpPr>
          <p:nvPr>
            <p:ph type="title"/>
          </p:nvPr>
        </p:nvSpPr>
        <p:spPr/>
        <p:txBody>
          <a:bodyPr/>
          <a:lstStyle/>
          <a:p>
            <a:r>
              <a:rPr lang="en-US" dirty="0"/>
              <a:t>Mixed effects models</a:t>
            </a:r>
          </a:p>
        </p:txBody>
      </p:sp>
      <p:graphicFrame>
        <p:nvGraphicFramePr>
          <p:cNvPr id="11" name="Object 10">
            <a:extLst>
              <a:ext uri="{FF2B5EF4-FFF2-40B4-BE49-F238E27FC236}">
                <a16:creationId xmlns:a16="http://schemas.microsoft.com/office/drawing/2014/main" id="{2E7BF222-6830-F651-615E-BA25381D7728}"/>
              </a:ext>
            </a:extLst>
          </p:cNvPr>
          <p:cNvGraphicFramePr>
            <a:graphicFrameLocks noChangeAspect="1"/>
          </p:cNvGraphicFramePr>
          <p:nvPr/>
        </p:nvGraphicFramePr>
        <p:xfrm>
          <a:off x="3943409" y="1765278"/>
          <a:ext cx="8131794" cy="5092722"/>
        </p:xfrm>
        <a:graphic>
          <a:graphicData uri="http://schemas.openxmlformats.org/presentationml/2006/ole">
            <mc:AlternateContent xmlns:mc="http://schemas.openxmlformats.org/markup-compatibility/2006">
              <mc:Choice xmlns:v="urn:schemas-microsoft-com:vml" Requires="v">
                <p:oleObj name="Document" r:id="rId2" imgW="5956042" imgH="3734545" progId="Word.Document.12">
                  <p:embed/>
                </p:oleObj>
              </mc:Choice>
              <mc:Fallback>
                <p:oleObj name="Document" r:id="rId2" imgW="5956042" imgH="3734545" progId="Word.Document.12">
                  <p:embed/>
                  <p:pic>
                    <p:nvPicPr>
                      <p:cNvPr id="11" name="Object 10">
                        <a:extLst>
                          <a:ext uri="{FF2B5EF4-FFF2-40B4-BE49-F238E27FC236}">
                            <a16:creationId xmlns:a16="http://schemas.microsoft.com/office/drawing/2014/main" id="{2E7BF222-6830-F651-615E-BA25381D7728}"/>
                          </a:ext>
                        </a:extLst>
                      </p:cNvPr>
                      <p:cNvPicPr/>
                      <p:nvPr/>
                    </p:nvPicPr>
                    <p:blipFill>
                      <a:blip r:embed="rId3"/>
                      <a:stretch>
                        <a:fillRect/>
                      </a:stretch>
                    </p:blipFill>
                    <p:spPr>
                      <a:xfrm>
                        <a:off x="3943409" y="1765278"/>
                        <a:ext cx="8131794" cy="5092722"/>
                      </a:xfrm>
                      <a:prstGeom prst="rect">
                        <a:avLst/>
                      </a:prstGeom>
                    </p:spPr>
                  </p:pic>
                </p:oleObj>
              </mc:Fallback>
            </mc:AlternateContent>
          </a:graphicData>
        </a:graphic>
      </p:graphicFrame>
    </p:spTree>
    <p:extLst>
      <p:ext uri="{BB962C8B-B14F-4D97-AF65-F5344CB8AC3E}">
        <p14:creationId xmlns:p14="http://schemas.microsoft.com/office/powerpoint/2010/main" val="5397092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CD03-D315-ADB9-08C1-6A4E78F8D963}"/>
              </a:ext>
            </a:extLst>
          </p:cNvPr>
          <p:cNvSpPr>
            <a:spLocks noGrp="1"/>
          </p:cNvSpPr>
          <p:nvPr>
            <p:ph type="title"/>
          </p:nvPr>
        </p:nvSpPr>
        <p:spPr/>
        <p:txBody>
          <a:bodyPr/>
          <a:lstStyle/>
          <a:p>
            <a:r>
              <a:rPr lang="en-US" dirty="0"/>
              <a:t>Mixed effects models debrief</a:t>
            </a:r>
          </a:p>
        </p:txBody>
      </p:sp>
      <p:sp>
        <p:nvSpPr>
          <p:cNvPr id="3" name="Content Placeholder 2">
            <a:extLst>
              <a:ext uri="{FF2B5EF4-FFF2-40B4-BE49-F238E27FC236}">
                <a16:creationId xmlns:a16="http://schemas.microsoft.com/office/drawing/2014/main" id="{2F6068C1-5631-F456-FFA2-493CED495D61}"/>
              </a:ext>
            </a:extLst>
          </p:cNvPr>
          <p:cNvSpPr>
            <a:spLocks noGrp="1"/>
          </p:cNvSpPr>
          <p:nvPr>
            <p:ph idx="1"/>
          </p:nvPr>
        </p:nvSpPr>
        <p:spPr/>
        <p:txBody>
          <a:bodyPr/>
          <a:lstStyle/>
          <a:p>
            <a:r>
              <a:rPr lang="en-US" dirty="0"/>
              <a:t>Does this answer an interesting research question?</a:t>
            </a:r>
          </a:p>
          <a:p>
            <a:r>
              <a:rPr lang="en-US" dirty="0"/>
              <a:t>Does this address the proposed research question?</a:t>
            </a:r>
          </a:p>
          <a:p>
            <a:r>
              <a:rPr lang="en-US" dirty="0"/>
              <a:t>Are the results easily interpretable?</a:t>
            </a:r>
          </a:p>
          <a:p>
            <a:r>
              <a:rPr lang="en-US" dirty="0"/>
              <a:t>Are missing observations accounted for?</a:t>
            </a:r>
          </a:p>
          <a:p>
            <a:r>
              <a:rPr lang="en-US" dirty="0"/>
              <a:t>Does this make good use of the data?</a:t>
            </a:r>
          </a:p>
        </p:txBody>
      </p:sp>
    </p:spTree>
    <p:extLst>
      <p:ext uri="{BB962C8B-B14F-4D97-AF65-F5344CB8AC3E}">
        <p14:creationId xmlns:p14="http://schemas.microsoft.com/office/powerpoint/2010/main" val="12413307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7A7C3-0180-30AE-E522-FA4980E4A892}"/>
              </a:ext>
            </a:extLst>
          </p:cNvPr>
          <p:cNvSpPr>
            <a:spLocks noGrp="1"/>
          </p:cNvSpPr>
          <p:nvPr>
            <p:ph type="title"/>
          </p:nvPr>
        </p:nvSpPr>
        <p:spPr/>
        <p:txBody>
          <a:bodyPr/>
          <a:lstStyle/>
          <a:p>
            <a:r>
              <a:rPr lang="en-US" dirty="0"/>
              <a:t>Growth Curves</a:t>
            </a:r>
          </a:p>
        </p:txBody>
      </p:sp>
      <p:pic>
        <p:nvPicPr>
          <p:cNvPr id="7" name="Picture 6">
            <a:extLst>
              <a:ext uri="{FF2B5EF4-FFF2-40B4-BE49-F238E27FC236}">
                <a16:creationId xmlns:a16="http://schemas.microsoft.com/office/drawing/2014/main" id="{0F7610F2-6706-4428-19A0-215661B3035C}"/>
              </a:ext>
            </a:extLst>
          </p:cNvPr>
          <p:cNvPicPr>
            <a:picLocks noChangeAspect="1"/>
          </p:cNvPicPr>
          <p:nvPr/>
        </p:nvPicPr>
        <p:blipFill>
          <a:blip r:embed="rId2"/>
          <a:stretch>
            <a:fillRect/>
          </a:stretch>
        </p:blipFill>
        <p:spPr>
          <a:xfrm>
            <a:off x="6096000" y="918307"/>
            <a:ext cx="3742490" cy="5939693"/>
          </a:xfrm>
          <a:prstGeom prst="rect">
            <a:avLst/>
          </a:prstGeom>
        </p:spPr>
      </p:pic>
      <p:pic>
        <p:nvPicPr>
          <p:cNvPr id="9" name="Picture 8" descr="A qr code on a white background&#10;&#10;Description automatically generated">
            <a:extLst>
              <a:ext uri="{FF2B5EF4-FFF2-40B4-BE49-F238E27FC236}">
                <a16:creationId xmlns:a16="http://schemas.microsoft.com/office/drawing/2014/main" id="{F6CE8EC5-6117-B9A1-6F4C-EA47C979BB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13936"/>
            <a:ext cx="4068249" cy="4110893"/>
          </a:xfrm>
          <a:prstGeom prst="rect">
            <a:avLst/>
          </a:prstGeom>
        </p:spPr>
      </p:pic>
    </p:spTree>
    <p:extLst>
      <p:ext uri="{BB962C8B-B14F-4D97-AF65-F5344CB8AC3E}">
        <p14:creationId xmlns:p14="http://schemas.microsoft.com/office/powerpoint/2010/main" val="2650159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2F2CB-0C6D-BC2F-12EA-0F0C5D2A9C13}"/>
              </a:ext>
            </a:extLst>
          </p:cNvPr>
          <p:cNvSpPr>
            <a:spLocks noGrp="1"/>
          </p:cNvSpPr>
          <p:nvPr>
            <p:ph type="title"/>
          </p:nvPr>
        </p:nvSpPr>
        <p:spPr/>
        <p:txBody>
          <a:bodyPr>
            <a:normAutofit fontScale="90000"/>
          </a:bodyPr>
          <a:lstStyle/>
          <a:p>
            <a:r>
              <a:rPr lang="en-US" dirty="0"/>
              <a:t>24 hour accelerometric rest-activity profiles</a:t>
            </a:r>
            <a:br>
              <a:rPr lang="en-US" dirty="0"/>
            </a:br>
            <a:endParaRPr lang="en-US" sz="1800" dirty="0"/>
          </a:p>
        </p:txBody>
      </p:sp>
      <p:pic>
        <p:nvPicPr>
          <p:cNvPr id="4" name="Picture 3" descr="A close-up of a blue screen&#10;&#10;Description automatically generated">
            <a:extLst>
              <a:ext uri="{FF2B5EF4-FFF2-40B4-BE49-F238E27FC236}">
                <a16:creationId xmlns:a16="http://schemas.microsoft.com/office/drawing/2014/main" id="{F32073D1-05AD-A7FF-E592-4ECF05B13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658949"/>
            <a:ext cx="8361288" cy="3540101"/>
          </a:xfrm>
          <a:prstGeom prst="rect">
            <a:avLst/>
          </a:prstGeom>
        </p:spPr>
      </p:pic>
      <p:sp>
        <p:nvSpPr>
          <p:cNvPr id="5" name="TextBox 4">
            <a:extLst>
              <a:ext uri="{FF2B5EF4-FFF2-40B4-BE49-F238E27FC236}">
                <a16:creationId xmlns:a16="http://schemas.microsoft.com/office/drawing/2014/main" id="{8A0C08BF-A8A7-33E1-AAB5-1939999E3107}"/>
              </a:ext>
            </a:extLst>
          </p:cNvPr>
          <p:cNvSpPr txBox="1"/>
          <p:nvPr/>
        </p:nvSpPr>
        <p:spPr>
          <a:xfrm>
            <a:off x="3572547" y="5380893"/>
            <a:ext cx="4416594" cy="369332"/>
          </a:xfrm>
          <a:prstGeom prst="rect">
            <a:avLst/>
          </a:prstGeom>
          <a:noFill/>
        </p:spPr>
        <p:txBody>
          <a:bodyPr wrap="none" rtlCol="0">
            <a:spAutoFit/>
          </a:bodyPr>
          <a:lstStyle/>
          <a:p>
            <a:r>
              <a:rPr lang="en-US" dirty="0"/>
              <a:t>From </a:t>
            </a:r>
            <a:r>
              <a:rPr lang="en-US" sz="1800" dirty="0"/>
              <a:t>http://juliawrobel.com/research.html</a:t>
            </a:r>
            <a:endParaRPr lang="en-US" dirty="0"/>
          </a:p>
        </p:txBody>
      </p:sp>
    </p:spTree>
    <p:extLst>
      <p:ext uri="{BB962C8B-B14F-4D97-AF65-F5344CB8AC3E}">
        <p14:creationId xmlns:p14="http://schemas.microsoft.com/office/powerpoint/2010/main" val="34091307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362D-BA58-EA1C-6C37-5540A9901435}"/>
              </a:ext>
            </a:extLst>
          </p:cNvPr>
          <p:cNvSpPr>
            <a:spLocks noGrp="1"/>
          </p:cNvSpPr>
          <p:nvPr>
            <p:ph type="title"/>
          </p:nvPr>
        </p:nvSpPr>
        <p:spPr/>
        <p:txBody>
          <a:bodyPr/>
          <a:lstStyle/>
          <a:p>
            <a:r>
              <a:rPr lang="en-US" dirty="0"/>
              <a:t>Multilevel or SEM?</a:t>
            </a:r>
          </a:p>
        </p:txBody>
      </p:sp>
      <p:graphicFrame>
        <p:nvGraphicFramePr>
          <p:cNvPr id="4" name="Content Placeholder 3">
            <a:extLst>
              <a:ext uri="{FF2B5EF4-FFF2-40B4-BE49-F238E27FC236}">
                <a16:creationId xmlns:a16="http://schemas.microsoft.com/office/drawing/2014/main" id="{4BCE8B22-10E8-2CC1-05CB-31F371885615}"/>
              </a:ext>
            </a:extLst>
          </p:cNvPr>
          <p:cNvGraphicFramePr>
            <a:graphicFrameLocks noGrp="1"/>
          </p:cNvGraphicFramePr>
          <p:nvPr>
            <p:ph idx="1"/>
          </p:nvPr>
        </p:nvGraphicFramePr>
        <p:xfrm>
          <a:off x="894728" y="2116138"/>
          <a:ext cx="10459072" cy="2020938"/>
        </p:xfrm>
        <a:graphic>
          <a:graphicData uri="http://schemas.openxmlformats.org/drawingml/2006/table">
            <a:tbl>
              <a:tblPr firstRow="1" bandRow="1">
                <a:tableStyleId>{3B4B98B0-60AC-42C2-AFA5-B58CD77FA1E5}</a:tableStyleId>
              </a:tblPr>
              <a:tblGrid>
                <a:gridCol w="5229536">
                  <a:extLst>
                    <a:ext uri="{9D8B030D-6E8A-4147-A177-3AD203B41FA5}">
                      <a16:colId xmlns:a16="http://schemas.microsoft.com/office/drawing/2014/main" val="2503804626"/>
                    </a:ext>
                  </a:extLst>
                </a:gridCol>
                <a:gridCol w="5229536">
                  <a:extLst>
                    <a:ext uri="{9D8B030D-6E8A-4147-A177-3AD203B41FA5}">
                      <a16:colId xmlns:a16="http://schemas.microsoft.com/office/drawing/2014/main" val="1343431772"/>
                    </a:ext>
                  </a:extLst>
                </a:gridCol>
              </a:tblGrid>
              <a:tr h="368846">
                <a:tc>
                  <a:txBody>
                    <a:bodyPr/>
                    <a:lstStyle/>
                    <a:p>
                      <a:r>
                        <a:rPr lang="en-US" dirty="0"/>
                        <a:t>Multilevel Framework</a:t>
                      </a:r>
                    </a:p>
                  </a:txBody>
                  <a:tcPr/>
                </a:tc>
                <a:tc>
                  <a:txBody>
                    <a:bodyPr/>
                    <a:lstStyle/>
                    <a:p>
                      <a:r>
                        <a:rPr lang="en-US" dirty="0"/>
                        <a:t>Structural Equation  Modeling Framework</a:t>
                      </a:r>
                    </a:p>
                  </a:txBody>
                  <a:tcPr/>
                </a:tc>
                <a:extLst>
                  <a:ext uri="{0D108BD9-81ED-4DB2-BD59-A6C34878D82A}">
                    <a16:rowId xmlns:a16="http://schemas.microsoft.com/office/drawing/2014/main" val="2864204750"/>
                  </a:ext>
                </a:extLst>
              </a:tr>
              <a:tr h="909485">
                <a:tc>
                  <a:txBody>
                    <a:bodyPr/>
                    <a:lstStyle/>
                    <a:p>
                      <a:r>
                        <a:rPr lang="en-US" dirty="0"/>
                        <a:t>Measurements across time are nested within individuals</a:t>
                      </a:r>
                    </a:p>
                  </a:txBody>
                  <a:tcPr/>
                </a:tc>
                <a:tc>
                  <a:txBody>
                    <a:bodyPr/>
                    <a:lstStyle/>
                    <a:p>
                      <a:r>
                        <a:rPr lang="en-US" dirty="0"/>
                        <a:t>Measurements across time are indictors of latent factors that describe trajectories (i.e., intercept, slope)</a:t>
                      </a:r>
                    </a:p>
                  </a:txBody>
                  <a:tcPr/>
                </a:tc>
                <a:extLst>
                  <a:ext uri="{0D108BD9-81ED-4DB2-BD59-A6C34878D82A}">
                    <a16:rowId xmlns:a16="http://schemas.microsoft.com/office/drawing/2014/main" val="3672687194"/>
                  </a:ext>
                </a:extLst>
              </a:tr>
              <a:tr h="368846">
                <a:tc>
                  <a:txBody>
                    <a:bodyPr/>
                    <a:lstStyle/>
                    <a:p>
                      <a:r>
                        <a:rPr lang="en-US" dirty="0"/>
                        <a:t>Expandable to more than two levels</a:t>
                      </a:r>
                    </a:p>
                  </a:txBody>
                  <a:tcPr/>
                </a:tc>
                <a:tc>
                  <a:txBody>
                    <a:bodyPr/>
                    <a:lstStyle/>
                    <a:p>
                      <a:r>
                        <a:rPr lang="en-US" dirty="0"/>
                        <a:t> - </a:t>
                      </a:r>
                    </a:p>
                  </a:txBody>
                  <a:tcPr/>
                </a:tc>
                <a:extLst>
                  <a:ext uri="{0D108BD9-81ED-4DB2-BD59-A6C34878D82A}">
                    <a16:rowId xmlns:a16="http://schemas.microsoft.com/office/drawing/2014/main" val="148206335"/>
                  </a:ext>
                </a:extLst>
              </a:tr>
              <a:tr h="368846">
                <a:tc>
                  <a:txBody>
                    <a:bodyPr/>
                    <a:lstStyle/>
                    <a:p>
                      <a:r>
                        <a:rPr lang="en-US" dirty="0"/>
                        <a:t>-</a:t>
                      </a:r>
                    </a:p>
                  </a:txBody>
                  <a:tcPr/>
                </a:tc>
                <a:tc>
                  <a:txBody>
                    <a:bodyPr/>
                    <a:lstStyle/>
                    <a:p>
                      <a:r>
                        <a:rPr lang="en-US" dirty="0"/>
                        <a:t>Estimate comprehensive measurement models</a:t>
                      </a:r>
                    </a:p>
                  </a:txBody>
                  <a:tcPr/>
                </a:tc>
                <a:extLst>
                  <a:ext uri="{0D108BD9-81ED-4DB2-BD59-A6C34878D82A}">
                    <a16:rowId xmlns:a16="http://schemas.microsoft.com/office/drawing/2014/main" val="3952905474"/>
                  </a:ext>
                </a:extLst>
              </a:tr>
            </a:tbl>
          </a:graphicData>
        </a:graphic>
      </p:graphicFrame>
    </p:spTree>
    <p:extLst>
      <p:ext uri="{BB962C8B-B14F-4D97-AF65-F5344CB8AC3E}">
        <p14:creationId xmlns:p14="http://schemas.microsoft.com/office/powerpoint/2010/main" val="6148161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CD03-D315-ADB9-08C1-6A4E78F8D963}"/>
              </a:ext>
            </a:extLst>
          </p:cNvPr>
          <p:cNvSpPr>
            <a:spLocks noGrp="1"/>
          </p:cNvSpPr>
          <p:nvPr>
            <p:ph type="title"/>
          </p:nvPr>
        </p:nvSpPr>
        <p:spPr/>
        <p:txBody>
          <a:bodyPr/>
          <a:lstStyle/>
          <a:p>
            <a:r>
              <a:rPr lang="en-US" dirty="0"/>
              <a:t>Parallel process growth curve models</a:t>
            </a:r>
          </a:p>
        </p:txBody>
      </p:sp>
      <p:sp>
        <p:nvSpPr>
          <p:cNvPr id="3" name="Content Placeholder 2">
            <a:extLst>
              <a:ext uri="{FF2B5EF4-FFF2-40B4-BE49-F238E27FC236}">
                <a16:creationId xmlns:a16="http://schemas.microsoft.com/office/drawing/2014/main" id="{2F6068C1-5631-F456-FFA2-493CED495D61}"/>
              </a:ext>
            </a:extLst>
          </p:cNvPr>
          <p:cNvSpPr>
            <a:spLocks noGrp="1"/>
          </p:cNvSpPr>
          <p:nvPr>
            <p:ph idx="1"/>
          </p:nvPr>
        </p:nvSpPr>
        <p:spPr/>
        <p:txBody>
          <a:bodyPr/>
          <a:lstStyle/>
          <a:p>
            <a:r>
              <a:rPr lang="en-US" dirty="0"/>
              <a:t>Research question?</a:t>
            </a:r>
          </a:p>
          <a:p>
            <a:pPr lvl="1"/>
            <a:r>
              <a:rPr lang="en-US" dirty="0"/>
              <a:t>What is the relationship between the change in physical activity and change in weight?</a:t>
            </a:r>
          </a:p>
          <a:p>
            <a:pPr marL="457200" lvl="1" indent="0">
              <a:buNone/>
            </a:pPr>
            <a:endParaRPr lang="en-US" dirty="0"/>
          </a:p>
          <a:p>
            <a:r>
              <a:rPr lang="en-US" dirty="0"/>
              <a:t>Other names: multivariate growth model, correlated growth model</a:t>
            </a:r>
          </a:p>
        </p:txBody>
      </p:sp>
    </p:spTree>
    <p:extLst>
      <p:ext uri="{BB962C8B-B14F-4D97-AF65-F5344CB8AC3E}">
        <p14:creationId xmlns:p14="http://schemas.microsoft.com/office/powerpoint/2010/main" val="33037119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network&#10;&#10;Description automatically generated">
            <a:extLst>
              <a:ext uri="{FF2B5EF4-FFF2-40B4-BE49-F238E27FC236}">
                <a16:creationId xmlns:a16="http://schemas.microsoft.com/office/drawing/2014/main" id="{97A0323F-4BFF-93A1-A4B5-F37B31BCF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869" y="993214"/>
            <a:ext cx="8649871" cy="5599502"/>
          </a:xfrm>
          <a:prstGeom prst="rect">
            <a:avLst/>
          </a:prstGeom>
        </p:spPr>
      </p:pic>
    </p:spTree>
    <p:extLst>
      <p:ext uri="{BB962C8B-B14F-4D97-AF65-F5344CB8AC3E}">
        <p14:creationId xmlns:p14="http://schemas.microsoft.com/office/powerpoint/2010/main" val="8197018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9F4AAC0-B906-1048-7A52-20F531A2A2EB}"/>
              </a:ext>
            </a:extLst>
          </p:cNvPr>
          <p:cNvSpPr txBox="1">
            <a:spLocks/>
          </p:cNvSpPr>
          <p:nvPr/>
        </p:nvSpPr>
        <p:spPr>
          <a:xfrm>
            <a:off x="6096001" y="2298715"/>
            <a:ext cx="5768816" cy="30092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t>Model for intercept latent variable</a:t>
            </a:r>
          </a:p>
          <a:p>
            <a:pPr>
              <a:buFont typeface="Wingdings" panose="05000000000000000000" pitchFamily="2" charset="2"/>
              <a:buChar char="Ø"/>
            </a:pPr>
            <a:r>
              <a:rPr lang="en-US" dirty="0"/>
              <a:t>Model for slope latent variable</a:t>
            </a:r>
          </a:p>
          <a:p>
            <a:pPr>
              <a:buFont typeface="Wingdings" panose="05000000000000000000" pitchFamily="2" charset="2"/>
              <a:buChar char="Ø"/>
            </a:pPr>
            <a:r>
              <a:rPr lang="en-US" dirty="0"/>
              <a:t>Mean estimation</a:t>
            </a:r>
          </a:p>
          <a:p>
            <a:pPr>
              <a:buFont typeface="Wingdings" panose="05000000000000000000" pitchFamily="2" charset="2"/>
              <a:buChar char="Ø"/>
            </a:pPr>
            <a:r>
              <a:rPr lang="en-US" dirty="0"/>
              <a:t>Variance estimation</a:t>
            </a:r>
          </a:p>
          <a:p>
            <a:pPr>
              <a:buFont typeface="Wingdings" panose="05000000000000000000" pitchFamily="2" charset="2"/>
              <a:buChar char="Ø"/>
            </a:pPr>
            <a:r>
              <a:rPr lang="en-US" dirty="0"/>
              <a:t>Correlation between variables</a:t>
            </a:r>
          </a:p>
          <a:p>
            <a:pPr algn="ctr">
              <a:buFont typeface="Wingdings" panose="05000000000000000000" pitchFamily="2" charset="2"/>
              <a:buChar char="Ø"/>
            </a:pPr>
            <a:endParaRPr lang="en-US" dirty="0"/>
          </a:p>
          <a:p>
            <a:pPr marL="0" indent="0">
              <a:buFont typeface="Arial" panose="020B0604020202020204" pitchFamily="34" charset="0"/>
              <a:buNone/>
            </a:pPr>
            <a:endParaRPr lang="en-US" dirty="0"/>
          </a:p>
        </p:txBody>
      </p:sp>
      <p:pic>
        <p:nvPicPr>
          <p:cNvPr id="6" name="Picture 5" descr="A screenshot of a computer program&#10;&#10;Description automatically generated">
            <a:extLst>
              <a:ext uri="{FF2B5EF4-FFF2-40B4-BE49-F238E27FC236}">
                <a16:creationId xmlns:a16="http://schemas.microsoft.com/office/drawing/2014/main" id="{05C34CFE-229D-19FF-9B95-5F340E68D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205" y="1324579"/>
            <a:ext cx="5212532" cy="4503810"/>
          </a:xfrm>
          <a:prstGeom prst="rect">
            <a:avLst/>
          </a:prstGeom>
        </p:spPr>
      </p:pic>
    </p:spTree>
    <p:extLst>
      <p:ext uri="{BB962C8B-B14F-4D97-AF65-F5344CB8AC3E}">
        <p14:creationId xmlns:p14="http://schemas.microsoft.com/office/powerpoint/2010/main" val="30488562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BFF7C-9370-537D-E36A-57E76F906465}"/>
            </a:ext>
          </a:extLst>
        </p:cNvPr>
        <p:cNvGrpSpPr/>
        <p:nvPr/>
      </p:nvGrpSpPr>
      <p:grpSpPr>
        <a:xfrm>
          <a:off x="0" y="0"/>
          <a:ext cx="0" cy="0"/>
          <a:chOff x="0" y="0"/>
          <a:chExt cx="0" cy="0"/>
        </a:xfrm>
      </p:grpSpPr>
      <p:pic>
        <p:nvPicPr>
          <p:cNvPr id="4" name="Picture 3" descr="A black text on a white background&#10;&#10;Description automatically generated">
            <a:extLst>
              <a:ext uri="{FF2B5EF4-FFF2-40B4-BE49-F238E27FC236}">
                <a16:creationId xmlns:a16="http://schemas.microsoft.com/office/drawing/2014/main" id="{753B6A52-88E7-618B-B018-9B4B69D79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229" y="975147"/>
            <a:ext cx="4206605" cy="1104996"/>
          </a:xfrm>
          <a:prstGeom prst="rect">
            <a:avLst/>
          </a:prstGeom>
        </p:spPr>
      </p:pic>
      <p:pic>
        <p:nvPicPr>
          <p:cNvPr id="6" name="Picture 5" descr="A black text on a white background&#10;&#10;Description automatically generated">
            <a:extLst>
              <a:ext uri="{FF2B5EF4-FFF2-40B4-BE49-F238E27FC236}">
                <a16:creationId xmlns:a16="http://schemas.microsoft.com/office/drawing/2014/main" id="{70A781E1-A065-0B88-F0E3-5C4A7FA02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532" y="2469557"/>
            <a:ext cx="5875529" cy="1120237"/>
          </a:xfrm>
          <a:prstGeom prst="rect">
            <a:avLst/>
          </a:prstGeom>
        </p:spPr>
      </p:pic>
      <p:pic>
        <p:nvPicPr>
          <p:cNvPr id="8" name="Picture 7" descr="A black text on a white background&#10;&#10;Description automatically generated">
            <a:extLst>
              <a:ext uri="{FF2B5EF4-FFF2-40B4-BE49-F238E27FC236}">
                <a16:creationId xmlns:a16="http://schemas.microsoft.com/office/drawing/2014/main" id="{09412BAE-4016-576F-707C-B7BA41446D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4422" y="5192259"/>
            <a:ext cx="5974598" cy="1219306"/>
          </a:xfrm>
          <a:prstGeom prst="rect">
            <a:avLst/>
          </a:prstGeom>
        </p:spPr>
      </p:pic>
      <p:pic>
        <p:nvPicPr>
          <p:cNvPr id="10" name="Picture 9" descr="A person with long hair and beard&#10;&#10;Description automatically generated">
            <a:extLst>
              <a:ext uri="{FF2B5EF4-FFF2-40B4-BE49-F238E27FC236}">
                <a16:creationId xmlns:a16="http://schemas.microsoft.com/office/drawing/2014/main" id="{A91B21A1-7F94-5BDF-823D-A00572C893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229" y="4233904"/>
            <a:ext cx="3516488" cy="2094929"/>
          </a:xfrm>
          <a:prstGeom prst="rect">
            <a:avLst/>
          </a:prstGeom>
        </p:spPr>
      </p:pic>
      <p:pic>
        <p:nvPicPr>
          <p:cNvPr id="12" name="Picture 11" descr="A black and white text&#10;&#10;Description automatically generated">
            <a:extLst>
              <a:ext uri="{FF2B5EF4-FFF2-40B4-BE49-F238E27FC236}">
                <a16:creationId xmlns:a16="http://schemas.microsoft.com/office/drawing/2014/main" id="{07BEAC4A-EFFD-5C76-8E04-79590BC04E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7923" y="1665741"/>
            <a:ext cx="3779848" cy="510584"/>
          </a:xfrm>
          <a:prstGeom prst="rect">
            <a:avLst/>
          </a:prstGeom>
        </p:spPr>
      </p:pic>
      <p:pic>
        <p:nvPicPr>
          <p:cNvPr id="14" name="Picture 13" descr="A close up of words&#10;&#10;Description automatically generated">
            <a:extLst>
              <a:ext uri="{FF2B5EF4-FFF2-40B4-BE49-F238E27FC236}">
                <a16:creationId xmlns:a16="http://schemas.microsoft.com/office/drawing/2014/main" id="{3B332816-C02B-D839-D6C7-9DAD3E3F97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6066" y="1148190"/>
            <a:ext cx="5243014" cy="472481"/>
          </a:xfrm>
          <a:prstGeom prst="rect">
            <a:avLst/>
          </a:prstGeom>
        </p:spPr>
      </p:pic>
      <p:pic>
        <p:nvPicPr>
          <p:cNvPr id="16" name="Picture 15" descr="A black text on a white background&#10;&#10;Description automatically generated">
            <a:extLst>
              <a:ext uri="{FF2B5EF4-FFF2-40B4-BE49-F238E27FC236}">
                <a16:creationId xmlns:a16="http://schemas.microsoft.com/office/drawing/2014/main" id="{A4543571-7C6C-3BBA-BE33-754FFFFAF6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06296" y="3871922"/>
            <a:ext cx="6119390" cy="723963"/>
          </a:xfrm>
          <a:prstGeom prst="rect">
            <a:avLst/>
          </a:prstGeom>
        </p:spPr>
      </p:pic>
    </p:spTree>
    <p:extLst>
      <p:ext uri="{BB962C8B-B14F-4D97-AF65-F5344CB8AC3E}">
        <p14:creationId xmlns:p14="http://schemas.microsoft.com/office/powerpoint/2010/main" val="38429893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white paper with black text&#10;&#10;Description automatically generated">
            <a:extLst>
              <a:ext uri="{FF2B5EF4-FFF2-40B4-BE49-F238E27FC236}">
                <a16:creationId xmlns:a16="http://schemas.microsoft.com/office/drawing/2014/main" id="{04F5E7AB-CE18-292E-E020-38D7E5C19D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370" y="1752454"/>
            <a:ext cx="4427604" cy="3353091"/>
          </a:xfrm>
          <a:prstGeom prst="rect">
            <a:avLst/>
          </a:prstGeom>
        </p:spPr>
      </p:pic>
      <p:pic>
        <p:nvPicPr>
          <p:cNvPr id="15" name="Picture 14" descr="A white paper with black text&#10;&#10;Description automatically generated">
            <a:extLst>
              <a:ext uri="{FF2B5EF4-FFF2-40B4-BE49-F238E27FC236}">
                <a16:creationId xmlns:a16="http://schemas.microsoft.com/office/drawing/2014/main" id="{6EC7F16B-986E-F41F-2A6D-A2440CAD1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2331" y="1851523"/>
            <a:ext cx="4572396" cy="3254022"/>
          </a:xfrm>
          <a:prstGeom prst="rect">
            <a:avLst/>
          </a:prstGeom>
        </p:spPr>
      </p:pic>
    </p:spTree>
    <p:extLst>
      <p:ext uri="{BB962C8B-B14F-4D97-AF65-F5344CB8AC3E}">
        <p14:creationId xmlns:p14="http://schemas.microsoft.com/office/powerpoint/2010/main" val="5139925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number of numbers and a number of weight&#10;&#10;Description automatically generated with medium confidence">
            <a:extLst>
              <a:ext uri="{FF2B5EF4-FFF2-40B4-BE49-F238E27FC236}">
                <a16:creationId xmlns:a16="http://schemas.microsoft.com/office/drawing/2014/main" id="{7E197221-275B-D36D-989B-9DCFC6B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736" y="1201309"/>
            <a:ext cx="6866527" cy="2635637"/>
          </a:xfrm>
          <a:prstGeom prst="rect">
            <a:avLst/>
          </a:prstGeom>
        </p:spPr>
      </p:pic>
      <p:pic>
        <p:nvPicPr>
          <p:cNvPr id="26" name="Picture 25" descr="A screenshot of a number&#10;&#10;Description automatically generated">
            <a:extLst>
              <a:ext uri="{FF2B5EF4-FFF2-40B4-BE49-F238E27FC236}">
                <a16:creationId xmlns:a16="http://schemas.microsoft.com/office/drawing/2014/main" id="{7EF276DD-3608-0CFD-B2F7-418EAF93D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56" y="4228264"/>
            <a:ext cx="6233700" cy="2255715"/>
          </a:xfrm>
          <a:prstGeom prst="rect">
            <a:avLst/>
          </a:prstGeom>
        </p:spPr>
      </p:pic>
      <p:pic>
        <p:nvPicPr>
          <p:cNvPr id="28" name="Picture 27">
            <a:extLst>
              <a:ext uri="{FF2B5EF4-FFF2-40B4-BE49-F238E27FC236}">
                <a16:creationId xmlns:a16="http://schemas.microsoft.com/office/drawing/2014/main" id="{BBDB7ECE-4963-D9B1-8DDC-4931ADDDAB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5456" y="4592511"/>
            <a:ext cx="4084674" cy="327688"/>
          </a:xfrm>
          <a:prstGeom prst="rect">
            <a:avLst/>
          </a:prstGeom>
        </p:spPr>
      </p:pic>
      <p:pic>
        <p:nvPicPr>
          <p:cNvPr id="30" name="Picture 29" descr="A number on a white background&#10;&#10;Description automatically generated">
            <a:extLst>
              <a:ext uri="{FF2B5EF4-FFF2-40B4-BE49-F238E27FC236}">
                <a16:creationId xmlns:a16="http://schemas.microsoft.com/office/drawing/2014/main" id="{D6AFE41E-FE06-8DFE-A7B3-605EBEFCEB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0398" y="5675764"/>
            <a:ext cx="4038950" cy="678239"/>
          </a:xfrm>
          <a:prstGeom prst="rect">
            <a:avLst/>
          </a:prstGeom>
        </p:spPr>
      </p:pic>
    </p:spTree>
    <p:extLst>
      <p:ext uri="{BB962C8B-B14F-4D97-AF65-F5344CB8AC3E}">
        <p14:creationId xmlns:p14="http://schemas.microsoft.com/office/powerpoint/2010/main" val="3655685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2B581-18C2-E3D4-6F48-B80525AFDE7C}"/>
            </a:ext>
          </a:extLst>
        </p:cNvPr>
        <p:cNvGrpSpPr/>
        <p:nvPr/>
      </p:nvGrpSpPr>
      <p:grpSpPr>
        <a:xfrm>
          <a:off x="0" y="0"/>
          <a:ext cx="0" cy="0"/>
          <a:chOff x="0" y="0"/>
          <a:chExt cx="0" cy="0"/>
        </a:xfrm>
      </p:grpSpPr>
      <p:pic>
        <p:nvPicPr>
          <p:cNvPr id="23" name="Picture 22" descr="A screenshot of a number chart&#10;&#10;Description automatically generated">
            <a:extLst>
              <a:ext uri="{FF2B5EF4-FFF2-40B4-BE49-F238E27FC236}">
                <a16:creationId xmlns:a16="http://schemas.microsoft.com/office/drawing/2014/main" id="{7A212C86-CA20-5737-B962-47008C8529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642" y="1075016"/>
            <a:ext cx="4846740" cy="4458086"/>
          </a:xfrm>
          <a:prstGeom prst="rect">
            <a:avLst/>
          </a:prstGeom>
        </p:spPr>
      </p:pic>
      <p:pic>
        <p:nvPicPr>
          <p:cNvPr id="27" name="Picture 26" descr="A number of numbers on a white background&#10;&#10;Description automatically generated">
            <a:extLst>
              <a:ext uri="{FF2B5EF4-FFF2-40B4-BE49-F238E27FC236}">
                <a16:creationId xmlns:a16="http://schemas.microsoft.com/office/drawing/2014/main" id="{CBB14B25-17D3-F79F-177F-92D383568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033" y="1185515"/>
            <a:ext cx="4770533" cy="2118544"/>
          </a:xfrm>
          <a:prstGeom prst="rect">
            <a:avLst/>
          </a:prstGeom>
        </p:spPr>
      </p:pic>
      <p:pic>
        <p:nvPicPr>
          <p:cNvPr id="30" name="Picture 29" descr="A number of numbers on a white background&#10;&#10;Description automatically generated">
            <a:extLst>
              <a:ext uri="{FF2B5EF4-FFF2-40B4-BE49-F238E27FC236}">
                <a16:creationId xmlns:a16="http://schemas.microsoft.com/office/drawing/2014/main" id="{16664C18-3EDF-1816-7F84-4D63C5682F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2033" y="3808241"/>
            <a:ext cx="5143946" cy="2133785"/>
          </a:xfrm>
          <a:prstGeom prst="rect">
            <a:avLst/>
          </a:prstGeom>
        </p:spPr>
      </p:pic>
    </p:spTree>
    <p:extLst>
      <p:ext uri="{BB962C8B-B14F-4D97-AF65-F5344CB8AC3E}">
        <p14:creationId xmlns:p14="http://schemas.microsoft.com/office/powerpoint/2010/main" val="5944144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EF105-34F3-F15D-2FEE-C323A40B4411}"/>
            </a:ext>
          </a:extLst>
        </p:cNvPr>
        <p:cNvGrpSpPr/>
        <p:nvPr/>
      </p:nvGrpSpPr>
      <p:grpSpPr>
        <a:xfrm>
          <a:off x="0" y="0"/>
          <a:ext cx="0" cy="0"/>
          <a:chOff x="0" y="0"/>
          <a:chExt cx="0" cy="0"/>
        </a:xfrm>
      </p:grpSpPr>
      <p:sp>
        <p:nvSpPr>
          <p:cNvPr id="13" name="Arrow: Right 12">
            <a:extLst>
              <a:ext uri="{FF2B5EF4-FFF2-40B4-BE49-F238E27FC236}">
                <a16:creationId xmlns:a16="http://schemas.microsoft.com/office/drawing/2014/main" id="{DBD19CA0-9662-E5DF-B50C-50E28B4D3CE1}"/>
              </a:ext>
            </a:extLst>
          </p:cNvPr>
          <p:cNvSpPr/>
          <p:nvPr/>
        </p:nvSpPr>
        <p:spPr>
          <a:xfrm>
            <a:off x="1829717" y="3333154"/>
            <a:ext cx="599141" cy="191692"/>
          </a:xfrm>
          <a:prstGeom prst="rightArrow">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5" name="Picture 24" descr="A table of numbers with black text&#10;&#10;Description automatically generated">
            <a:extLst>
              <a:ext uri="{FF2B5EF4-FFF2-40B4-BE49-F238E27FC236}">
                <a16:creationId xmlns:a16="http://schemas.microsoft.com/office/drawing/2014/main" id="{F53D33DA-4A74-B8A2-48ED-4B2C126B8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7915" y="1405604"/>
            <a:ext cx="6291798" cy="4046792"/>
          </a:xfrm>
          <a:prstGeom prst="rect">
            <a:avLst/>
          </a:prstGeom>
        </p:spPr>
      </p:pic>
    </p:spTree>
    <p:extLst>
      <p:ext uri="{BB962C8B-B14F-4D97-AF65-F5344CB8AC3E}">
        <p14:creationId xmlns:p14="http://schemas.microsoft.com/office/powerpoint/2010/main" val="32779312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87AD0-103E-389D-2794-EA89C542DC41}"/>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09EC789-019E-9F3E-C098-07C82A611474}"/>
              </a:ext>
            </a:extLst>
          </p:cNvPr>
          <p:cNvSpPr txBox="1">
            <a:spLocks/>
          </p:cNvSpPr>
          <p:nvPr/>
        </p:nvSpPr>
        <p:spPr>
          <a:xfrm>
            <a:off x="6294269" y="2298715"/>
            <a:ext cx="5570548" cy="30092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Wingdings" panose="05000000000000000000" pitchFamily="2" charset="2"/>
              <a:buChar char="Ø"/>
            </a:pPr>
            <a:r>
              <a:rPr lang="en-US" dirty="0"/>
              <a:t>Added structural components</a:t>
            </a:r>
          </a:p>
          <a:p>
            <a:pPr algn="ctr">
              <a:buFont typeface="Wingdings" panose="05000000000000000000" pitchFamily="2" charset="2"/>
              <a:buChar char="Ø"/>
            </a:pPr>
            <a:endParaRPr lang="en-US" dirty="0"/>
          </a:p>
          <a:p>
            <a:pPr marL="0" indent="0">
              <a:buFont typeface="Arial" panose="020B0604020202020204" pitchFamily="34" charset="0"/>
              <a:buNone/>
            </a:pPr>
            <a:endParaRPr lang="en-US" dirty="0"/>
          </a:p>
        </p:txBody>
      </p:sp>
      <p:pic>
        <p:nvPicPr>
          <p:cNvPr id="7" name="Picture 6" descr="A white background with black text&#10;&#10;Description automatically generated">
            <a:extLst>
              <a:ext uri="{FF2B5EF4-FFF2-40B4-BE49-F238E27FC236}">
                <a16:creationId xmlns:a16="http://schemas.microsoft.com/office/drawing/2014/main" id="{447BD5FD-551A-387F-79CE-54322275D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313" y="2256928"/>
            <a:ext cx="3769460" cy="2180902"/>
          </a:xfrm>
          <a:prstGeom prst="rect">
            <a:avLst/>
          </a:prstGeom>
        </p:spPr>
      </p:pic>
    </p:spTree>
    <p:extLst>
      <p:ext uri="{BB962C8B-B14F-4D97-AF65-F5344CB8AC3E}">
        <p14:creationId xmlns:p14="http://schemas.microsoft.com/office/powerpoint/2010/main" val="390258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77356455-23FD-6796-5E99-D68159356451}"/>
              </a:ext>
            </a:extLst>
          </p:cNvPr>
          <p:cNvGrpSpPr/>
          <p:nvPr/>
        </p:nvGrpSpPr>
        <p:grpSpPr>
          <a:xfrm>
            <a:off x="2749550" y="1003300"/>
            <a:ext cx="6934200" cy="5683250"/>
            <a:chOff x="2355850" y="1003300"/>
            <a:chExt cx="6934200" cy="5683250"/>
          </a:xfrm>
        </p:grpSpPr>
        <p:sp>
          <p:nvSpPr>
            <p:cNvPr id="5" name="Oval 4">
              <a:extLst>
                <a:ext uri="{FF2B5EF4-FFF2-40B4-BE49-F238E27FC236}">
                  <a16:creationId xmlns:a16="http://schemas.microsoft.com/office/drawing/2014/main" id="{2A09489D-9B64-7958-BD68-06A26BBE95CD}"/>
                </a:ext>
              </a:extLst>
            </p:cNvPr>
            <p:cNvSpPr/>
            <p:nvPr/>
          </p:nvSpPr>
          <p:spPr>
            <a:xfrm>
              <a:off x="4997450" y="1003300"/>
              <a:ext cx="1606550" cy="1651000"/>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Consumer vs Research Grade</a:t>
              </a:r>
            </a:p>
          </p:txBody>
        </p:sp>
        <p:sp>
          <p:nvSpPr>
            <p:cNvPr id="7" name="Oval 6">
              <a:extLst>
                <a:ext uri="{FF2B5EF4-FFF2-40B4-BE49-F238E27FC236}">
                  <a16:creationId xmlns:a16="http://schemas.microsoft.com/office/drawing/2014/main" id="{F3B28A18-371E-E75B-705B-71420799B40C}"/>
                </a:ext>
              </a:extLst>
            </p:cNvPr>
            <p:cNvSpPr/>
            <p:nvPr/>
          </p:nvSpPr>
          <p:spPr>
            <a:xfrm>
              <a:off x="2355850" y="3054350"/>
              <a:ext cx="1606550" cy="1651000"/>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Reliability and Validity</a:t>
              </a:r>
            </a:p>
          </p:txBody>
        </p:sp>
        <p:sp>
          <p:nvSpPr>
            <p:cNvPr id="8" name="Oval 7">
              <a:extLst>
                <a:ext uri="{FF2B5EF4-FFF2-40B4-BE49-F238E27FC236}">
                  <a16:creationId xmlns:a16="http://schemas.microsoft.com/office/drawing/2014/main" id="{FBF39B73-6F00-F85B-B9EA-7FCEC5E4C8BA}"/>
                </a:ext>
              </a:extLst>
            </p:cNvPr>
            <p:cNvSpPr/>
            <p:nvPr/>
          </p:nvSpPr>
          <p:spPr>
            <a:xfrm>
              <a:off x="4959350" y="5035550"/>
              <a:ext cx="1606550" cy="1651000"/>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Specificity of Outcome Measurement</a:t>
              </a:r>
            </a:p>
          </p:txBody>
        </p:sp>
        <p:sp>
          <p:nvSpPr>
            <p:cNvPr id="9" name="Oval 8">
              <a:extLst>
                <a:ext uri="{FF2B5EF4-FFF2-40B4-BE49-F238E27FC236}">
                  <a16:creationId xmlns:a16="http://schemas.microsoft.com/office/drawing/2014/main" id="{7A48A09D-776C-B5B6-F8AA-5B90C191489A}"/>
                </a:ext>
              </a:extLst>
            </p:cNvPr>
            <p:cNvSpPr/>
            <p:nvPr/>
          </p:nvSpPr>
          <p:spPr>
            <a:xfrm>
              <a:off x="7632700" y="3022600"/>
              <a:ext cx="1657350" cy="1651000"/>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Suitability for Clinical Population</a:t>
              </a:r>
            </a:p>
          </p:txBody>
        </p:sp>
        <p:sp>
          <p:nvSpPr>
            <p:cNvPr id="10" name="Oval 9">
              <a:extLst>
                <a:ext uri="{FF2B5EF4-FFF2-40B4-BE49-F238E27FC236}">
                  <a16:creationId xmlns:a16="http://schemas.microsoft.com/office/drawing/2014/main" id="{4AEA7690-1030-CC3C-AD3D-C4D9A3A5726F}"/>
                </a:ext>
              </a:extLst>
            </p:cNvPr>
            <p:cNvSpPr/>
            <p:nvPr/>
          </p:nvSpPr>
          <p:spPr>
            <a:xfrm>
              <a:off x="4984750" y="3028950"/>
              <a:ext cx="1606550" cy="1651000"/>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Device Decision-Making</a:t>
              </a:r>
            </a:p>
          </p:txBody>
        </p:sp>
        <p:sp>
          <p:nvSpPr>
            <p:cNvPr id="15" name="Arc 14">
              <a:extLst>
                <a:ext uri="{FF2B5EF4-FFF2-40B4-BE49-F238E27FC236}">
                  <a16:creationId xmlns:a16="http://schemas.microsoft.com/office/drawing/2014/main" id="{31A3FB8A-67DE-1ED5-7A73-51F4E23681E1}"/>
                </a:ext>
              </a:extLst>
            </p:cNvPr>
            <p:cNvSpPr/>
            <p:nvPr/>
          </p:nvSpPr>
          <p:spPr>
            <a:xfrm>
              <a:off x="4959350" y="1758950"/>
              <a:ext cx="3371850" cy="2508249"/>
            </a:xfrm>
            <a:prstGeom prst="arc">
              <a:avLst/>
            </a:prstGeom>
            <a:ln w="53975">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0757B90A-D80C-ED69-2FD0-F084D28FD390}"/>
                </a:ext>
              </a:extLst>
            </p:cNvPr>
            <p:cNvSpPr/>
            <p:nvPr/>
          </p:nvSpPr>
          <p:spPr>
            <a:xfrm rot="16036220">
              <a:off x="3605533" y="1301516"/>
              <a:ext cx="2936414" cy="3827005"/>
            </a:xfrm>
            <a:prstGeom prst="arc">
              <a:avLst/>
            </a:prstGeom>
            <a:ln w="53975">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338131E5-6A17-B667-F611-11DF74418FB0}"/>
                </a:ext>
              </a:extLst>
            </p:cNvPr>
            <p:cNvSpPr/>
            <p:nvPr/>
          </p:nvSpPr>
          <p:spPr>
            <a:xfrm rot="5231398">
              <a:off x="5070725" y="2542014"/>
              <a:ext cx="2815594" cy="3981261"/>
            </a:xfrm>
            <a:prstGeom prst="arc">
              <a:avLst/>
            </a:prstGeom>
            <a:ln w="53975">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91AA7335-179D-444A-38ED-77400A3757F0}"/>
                </a:ext>
              </a:extLst>
            </p:cNvPr>
            <p:cNvSpPr/>
            <p:nvPr/>
          </p:nvSpPr>
          <p:spPr>
            <a:xfrm rot="10800000">
              <a:off x="3165474" y="3458239"/>
              <a:ext cx="3609975" cy="2517110"/>
            </a:xfrm>
            <a:prstGeom prst="arc">
              <a:avLst/>
            </a:prstGeom>
            <a:ln w="53975">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91767064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F9DCE-BF53-7511-007E-E5485BF4158D}"/>
            </a:ext>
          </a:extLst>
        </p:cNvPr>
        <p:cNvGrpSpPr/>
        <p:nvPr/>
      </p:nvGrpSpPr>
      <p:grpSpPr>
        <a:xfrm>
          <a:off x="0" y="0"/>
          <a:ext cx="0" cy="0"/>
          <a:chOff x="0" y="0"/>
          <a:chExt cx="0" cy="0"/>
        </a:xfrm>
      </p:grpSpPr>
      <p:pic>
        <p:nvPicPr>
          <p:cNvPr id="3" name="Picture 2" descr="A screenshot of a document&#10;&#10;Description automatically generated">
            <a:extLst>
              <a:ext uri="{FF2B5EF4-FFF2-40B4-BE49-F238E27FC236}">
                <a16:creationId xmlns:a16="http://schemas.microsoft.com/office/drawing/2014/main" id="{C4214C2D-C92A-A031-1244-F9950540FD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5502" y="1193295"/>
            <a:ext cx="4907705" cy="5022015"/>
          </a:xfrm>
          <a:prstGeom prst="rect">
            <a:avLst/>
          </a:prstGeom>
        </p:spPr>
      </p:pic>
    </p:spTree>
    <p:extLst>
      <p:ext uri="{BB962C8B-B14F-4D97-AF65-F5344CB8AC3E}">
        <p14:creationId xmlns:p14="http://schemas.microsoft.com/office/powerpoint/2010/main" val="39983561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26A14-2E25-9A33-5077-CFABC671D1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4BAF3B-EF2A-0DF2-337D-907D8B98E0AE}"/>
              </a:ext>
            </a:extLst>
          </p:cNvPr>
          <p:cNvSpPr>
            <a:spLocks noGrp="1"/>
          </p:cNvSpPr>
          <p:nvPr>
            <p:ph type="title"/>
          </p:nvPr>
        </p:nvSpPr>
        <p:spPr/>
        <p:txBody>
          <a:bodyPr/>
          <a:lstStyle/>
          <a:p>
            <a:r>
              <a:rPr lang="en-US" dirty="0"/>
              <a:t>Parallel process growth curve models</a:t>
            </a:r>
          </a:p>
        </p:txBody>
      </p:sp>
      <p:sp>
        <p:nvSpPr>
          <p:cNvPr id="3" name="Content Placeholder 2">
            <a:extLst>
              <a:ext uri="{FF2B5EF4-FFF2-40B4-BE49-F238E27FC236}">
                <a16:creationId xmlns:a16="http://schemas.microsoft.com/office/drawing/2014/main" id="{45E5525C-D14B-E12C-2EA8-F195C176C404}"/>
              </a:ext>
            </a:extLst>
          </p:cNvPr>
          <p:cNvSpPr>
            <a:spLocks noGrp="1"/>
          </p:cNvSpPr>
          <p:nvPr>
            <p:ph idx="1"/>
          </p:nvPr>
        </p:nvSpPr>
        <p:spPr/>
        <p:txBody>
          <a:bodyPr/>
          <a:lstStyle/>
          <a:p>
            <a:r>
              <a:rPr lang="en-US" dirty="0"/>
              <a:t>There was a significant group effect on the growth process of physical activity, b = 4.08, Z = 3.68, p &lt; .001, such that the diet + exercise group experienced faster increases than the diet only group.</a:t>
            </a:r>
          </a:p>
          <a:p>
            <a:r>
              <a:rPr lang="en-US" dirty="0"/>
              <a:t>There was not a significant group effect on the growth process of weight. </a:t>
            </a:r>
          </a:p>
          <a:p>
            <a:pPr marL="0" indent="0">
              <a:buNone/>
            </a:pPr>
            <a:endParaRPr lang="en-US" dirty="0"/>
          </a:p>
        </p:txBody>
      </p:sp>
    </p:spTree>
    <p:extLst>
      <p:ext uri="{BB962C8B-B14F-4D97-AF65-F5344CB8AC3E}">
        <p14:creationId xmlns:p14="http://schemas.microsoft.com/office/powerpoint/2010/main" val="29418006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colored lines&#10;&#10;Description automatically generated">
            <a:extLst>
              <a:ext uri="{FF2B5EF4-FFF2-40B4-BE49-F238E27FC236}">
                <a16:creationId xmlns:a16="http://schemas.microsoft.com/office/drawing/2014/main" id="{ECCC616F-A7B8-C176-CFF5-42F1FA01D8E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939367" y="2116264"/>
            <a:ext cx="5414433" cy="4060825"/>
          </a:xfrm>
        </p:spPr>
      </p:pic>
      <p:pic>
        <p:nvPicPr>
          <p:cNvPr id="6" name="Picture 5" descr="A graph of a graph showing a number of study weeks&#10;&#10;Description automatically generated with medium confidence">
            <a:extLst>
              <a:ext uri="{FF2B5EF4-FFF2-40B4-BE49-F238E27FC236}">
                <a16:creationId xmlns:a16="http://schemas.microsoft.com/office/drawing/2014/main" id="{E055A358-7E43-B626-03EF-4BD6885029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039" y="2116264"/>
            <a:ext cx="5409347" cy="4057011"/>
          </a:xfrm>
          <a:prstGeom prst="rect">
            <a:avLst/>
          </a:prstGeom>
        </p:spPr>
      </p:pic>
      <p:sp>
        <p:nvSpPr>
          <p:cNvPr id="7" name="TextBox 6">
            <a:extLst>
              <a:ext uri="{FF2B5EF4-FFF2-40B4-BE49-F238E27FC236}">
                <a16:creationId xmlns:a16="http://schemas.microsoft.com/office/drawing/2014/main" id="{0F7B3D41-81DC-7C1A-2127-983F7BEB9277}"/>
              </a:ext>
            </a:extLst>
          </p:cNvPr>
          <p:cNvSpPr txBox="1"/>
          <p:nvPr/>
        </p:nvSpPr>
        <p:spPr>
          <a:xfrm rot="10800000" flipV="1">
            <a:off x="2487561" y="1554379"/>
            <a:ext cx="4363441" cy="369332"/>
          </a:xfrm>
          <a:prstGeom prst="rect">
            <a:avLst/>
          </a:prstGeom>
          <a:noFill/>
        </p:spPr>
        <p:txBody>
          <a:bodyPr wrap="square" rtlCol="0">
            <a:spAutoFit/>
          </a:bodyPr>
          <a:lstStyle/>
          <a:p>
            <a:r>
              <a:rPr lang="en-US" dirty="0"/>
              <a:t>Weight</a:t>
            </a:r>
          </a:p>
        </p:txBody>
      </p:sp>
      <p:sp>
        <p:nvSpPr>
          <p:cNvPr id="8" name="TextBox 7">
            <a:extLst>
              <a:ext uri="{FF2B5EF4-FFF2-40B4-BE49-F238E27FC236}">
                <a16:creationId xmlns:a16="http://schemas.microsoft.com/office/drawing/2014/main" id="{4CBA81C0-3E4E-6195-046F-B222839710C7}"/>
              </a:ext>
            </a:extLst>
          </p:cNvPr>
          <p:cNvSpPr txBox="1"/>
          <p:nvPr/>
        </p:nvSpPr>
        <p:spPr>
          <a:xfrm rot="10800000" flipV="1">
            <a:off x="7998542" y="1554379"/>
            <a:ext cx="4363441" cy="369332"/>
          </a:xfrm>
          <a:prstGeom prst="rect">
            <a:avLst/>
          </a:prstGeom>
          <a:noFill/>
        </p:spPr>
        <p:txBody>
          <a:bodyPr wrap="square" rtlCol="0">
            <a:spAutoFit/>
          </a:bodyPr>
          <a:lstStyle/>
          <a:p>
            <a:r>
              <a:rPr lang="en-US" dirty="0"/>
              <a:t>Physical Activity</a:t>
            </a:r>
          </a:p>
        </p:txBody>
      </p:sp>
    </p:spTree>
    <p:extLst>
      <p:ext uri="{BB962C8B-B14F-4D97-AF65-F5344CB8AC3E}">
        <p14:creationId xmlns:p14="http://schemas.microsoft.com/office/powerpoint/2010/main" val="31382053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CD03-D315-ADB9-08C1-6A4E78F8D963}"/>
              </a:ext>
            </a:extLst>
          </p:cNvPr>
          <p:cNvSpPr>
            <a:spLocks noGrp="1"/>
          </p:cNvSpPr>
          <p:nvPr>
            <p:ph type="title"/>
          </p:nvPr>
        </p:nvSpPr>
        <p:spPr/>
        <p:txBody>
          <a:bodyPr>
            <a:normAutofit fontScale="90000"/>
          </a:bodyPr>
          <a:lstStyle/>
          <a:p>
            <a:r>
              <a:rPr lang="en-US" dirty="0"/>
              <a:t>Parallel process growth curve models debrief</a:t>
            </a:r>
          </a:p>
        </p:txBody>
      </p:sp>
      <p:sp>
        <p:nvSpPr>
          <p:cNvPr id="3" name="Content Placeholder 2">
            <a:extLst>
              <a:ext uri="{FF2B5EF4-FFF2-40B4-BE49-F238E27FC236}">
                <a16:creationId xmlns:a16="http://schemas.microsoft.com/office/drawing/2014/main" id="{2F6068C1-5631-F456-FFA2-493CED495D61}"/>
              </a:ext>
            </a:extLst>
          </p:cNvPr>
          <p:cNvSpPr>
            <a:spLocks noGrp="1"/>
          </p:cNvSpPr>
          <p:nvPr>
            <p:ph idx="1"/>
          </p:nvPr>
        </p:nvSpPr>
        <p:spPr/>
        <p:txBody>
          <a:bodyPr/>
          <a:lstStyle/>
          <a:p>
            <a:r>
              <a:rPr lang="en-US" dirty="0"/>
              <a:t>Does this answer an interesting research question?</a:t>
            </a:r>
          </a:p>
          <a:p>
            <a:r>
              <a:rPr lang="en-US" dirty="0"/>
              <a:t>Does this address the proposed research question?</a:t>
            </a:r>
          </a:p>
          <a:p>
            <a:r>
              <a:rPr lang="en-US" dirty="0"/>
              <a:t>Are the results easily interpretable?</a:t>
            </a:r>
          </a:p>
          <a:p>
            <a:r>
              <a:rPr lang="en-US" dirty="0"/>
              <a:t>Are missing observations accounted for?</a:t>
            </a:r>
          </a:p>
          <a:p>
            <a:r>
              <a:rPr lang="en-US" dirty="0"/>
              <a:t>Does this make good use of the data?</a:t>
            </a:r>
          </a:p>
        </p:txBody>
      </p:sp>
    </p:spTree>
    <p:extLst>
      <p:ext uri="{BB962C8B-B14F-4D97-AF65-F5344CB8AC3E}">
        <p14:creationId xmlns:p14="http://schemas.microsoft.com/office/powerpoint/2010/main" val="1749861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F135-0D26-109B-895F-BB26730124B3}"/>
              </a:ext>
            </a:extLst>
          </p:cNvPr>
          <p:cNvSpPr>
            <a:spLocks noGrp="1"/>
          </p:cNvSpPr>
          <p:nvPr>
            <p:ph type="title"/>
          </p:nvPr>
        </p:nvSpPr>
        <p:spPr>
          <a:xfrm>
            <a:off x="640080" y="325369"/>
            <a:ext cx="4368602" cy="1956841"/>
          </a:xfrm>
        </p:spPr>
        <p:txBody>
          <a:bodyPr anchor="b">
            <a:normAutofit/>
          </a:bodyPr>
          <a:lstStyle/>
          <a:p>
            <a:r>
              <a:rPr lang="en-US" sz="4600" dirty="0"/>
              <a:t>Our Final Take Home Message</a:t>
            </a:r>
          </a:p>
        </p:txBody>
      </p:sp>
      <p:sp>
        <p:nvSpPr>
          <p:cNvPr id="3" name="Content Placeholder 2">
            <a:extLst>
              <a:ext uri="{FF2B5EF4-FFF2-40B4-BE49-F238E27FC236}">
                <a16:creationId xmlns:a16="http://schemas.microsoft.com/office/drawing/2014/main" id="{3E712A0E-D94B-5D39-02E7-C7240030D7A1}"/>
              </a:ext>
            </a:extLst>
          </p:cNvPr>
          <p:cNvSpPr>
            <a:spLocks noGrp="1"/>
          </p:cNvSpPr>
          <p:nvPr>
            <p:ph idx="1"/>
          </p:nvPr>
        </p:nvSpPr>
        <p:spPr>
          <a:xfrm>
            <a:off x="640080" y="2872899"/>
            <a:ext cx="4243589" cy="3320668"/>
          </a:xfrm>
        </p:spPr>
        <p:txBody>
          <a:bodyPr>
            <a:normAutofit/>
          </a:bodyPr>
          <a:lstStyle/>
          <a:p>
            <a:r>
              <a:rPr lang="en-US" sz="2200" dirty="0"/>
              <a:t>Know your “why” for using wearables</a:t>
            </a:r>
          </a:p>
          <a:p>
            <a:r>
              <a:rPr lang="en-US" sz="2200" dirty="0"/>
              <a:t>Match your research question, data, and statistical model</a:t>
            </a:r>
          </a:p>
          <a:p>
            <a:r>
              <a:rPr lang="en-US" sz="2200" dirty="0"/>
              <a:t>Spend time and computational resources on data processing</a:t>
            </a:r>
          </a:p>
          <a:p>
            <a:r>
              <a:rPr lang="en-US" sz="2200" dirty="0"/>
              <a:t>Be patient, everything will take longer than you think</a:t>
            </a:r>
          </a:p>
          <a:p>
            <a:r>
              <a:rPr lang="en-US" sz="2200" dirty="0"/>
              <a:t>Train your SME</a:t>
            </a:r>
          </a:p>
          <a:p>
            <a:endParaRPr lang="en-US" sz="2200" dirty="0"/>
          </a:p>
          <a:p>
            <a:endParaRPr lang="en-US" sz="2200" dirty="0"/>
          </a:p>
        </p:txBody>
      </p:sp>
      <p:pic>
        <p:nvPicPr>
          <p:cNvPr id="5" name="Picture 4" descr="Exclamation mark on a yellow background">
            <a:extLst>
              <a:ext uri="{FF2B5EF4-FFF2-40B4-BE49-F238E27FC236}">
                <a16:creationId xmlns:a16="http://schemas.microsoft.com/office/drawing/2014/main" id="{5DDE62F8-E68B-FA36-B353-07FE591B4DC4}"/>
              </a:ext>
            </a:extLst>
          </p:cNvPr>
          <p:cNvPicPr>
            <a:picLocks noChangeAspect="1"/>
          </p:cNvPicPr>
          <p:nvPr/>
        </p:nvPicPr>
        <p:blipFill rotWithShape="1">
          <a:blip r:embed="rId2"/>
          <a:srcRect l="18845" r="592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232301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Encore Plastics 5-Gallon Plastic General Bucket in the Buckets department  at Lowes.com">
            <a:extLst>
              <a:ext uri="{FF2B5EF4-FFF2-40B4-BE49-F238E27FC236}">
                <a16:creationId xmlns:a16="http://schemas.microsoft.com/office/drawing/2014/main" id="{AE8B3F4E-352D-244F-9DC7-C22F7669A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2758" y="2921425"/>
            <a:ext cx="3083169" cy="308316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e Home Depot 5 Gal. Homer Bucket-05GLHD2 - The Home Depot">
            <a:extLst>
              <a:ext uri="{FF2B5EF4-FFF2-40B4-BE49-F238E27FC236}">
                <a16:creationId xmlns:a16="http://schemas.microsoft.com/office/drawing/2014/main" id="{56FC777E-0716-5045-BD94-9D8974BB90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3663" y="1832496"/>
            <a:ext cx="4259491" cy="4202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2E7D599-40AB-2548-A6ED-EEA2D023C51D}"/>
              </a:ext>
            </a:extLst>
          </p:cNvPr>
          <p:cNvSpPr txBox="1"/>
          <p:nvPr/>
        </p:nvSpPr>
        <p:spPr>
          <a:xfrm>
            <a:off x="3022458" y="3851884"/>
            <a:ext cx="2328223" cy="707886"/>
          </a:xfrm>
          <a:prstGeom prst="rect">
            <a:avLst/>
          </a:prstGeom>
          <a:noFill/>
        </p:spPr>
        <p:txBody>
          <a:bodyPr wrap="square" rtlCol="0">
            <a:spAutoFit/>
          </a:bodyPr>
          <a:lstStyle/>
          <a:p>
            <a:pPr algn="ctr"/>
            <a:r>
              <a:rPr lang="en-US" sz="2000" b="1" dirty="0">
                <a:solidFill>
                  <a:schemeClr val="bg1"/>
                </a:solidFill>
              </a:rPr>
              <a:t>Consumer grade devices</a:t>
            </a:r>
          </a:p>
        </p:txBody>
      </p:sp>
      <p:sp>
        <p:nvSpPr>
          <p:cNvPr id="8" name="TextBox 7">
            <a:extLst>
              <a:ext uri="{FF2B5EF4-FFF2-40B4-BE49-F238E27FC236}">
                <a16:creationId xmlns:a16="http://schemas.microsoft.com/office/drawing/2014/main" id="{FE06D567-6223-C549-91C1-F302FE28F5CA}"/>
              </a:ext>
            </a:extLst>
          </p:cNvPr>
          <p:cNvSpPr txBox="1"/>
          <p:nvPr/>
        </p:nvSpPr>
        <p:spPr>
          <a:xfrm>
            <a:off x="6739145" y="3819674"/>
            <a:ext cx="2310393" cy="707886"/>
          </a:xfrm>
          <a:prstGeom prst="rect">
            <a:avLst/>
          </a:prstGeom>
          <a:noFill/>
        </p:spPr>
        <p:txBody>
          <a:bodyPr wrap="square" rtlCol="0">
            <a:spAutoFit/>
          </a:bodyPr>
          <a:lstStyle/>
          <a:p>
            <a:pPr algn="ctr"/>
            <a:r>
              <a:rPr lang="en-US" sz="2000" b="1" dirty="0">
                <a:solidFill>
                  <a:schemeClr val="bg1"/>
                </a:solidFill>
              </a:rPr>
              <a:t>Research grade devices</a:t>
            </a:r>
          </a:p>
        </p:txBody>
      </p:sp>
      <p:sp>
        <p:nvSpPr>
          <p:cNvPr id="5" name="TextBox 4">
            <a:extLst>
              <a:ext uri="{FF2B5EF4-FFF2-40B4-BE49-F238E27FC236}">
                <a16:creationId xmlns:a16="http://schemas.microsoft.com/office/drawing/2014/main" id="{5BD5DC31-D4C9-804A-A57C-06E85BE110B7}"/>
              </a:ext>
            </a:extLst>
          </p:cNvPr>
          <p:cNvSpPr txBox="1"/>
          <p:nvPr/>
        </p:nvSpPr>
        <p:spPr>
          <a:xfrm>
            <a:off x="198173" y="4173617"/>
            <a:ext cx="2814660" cy="1754326"/>
          </a:xfrm>
          <a:prstGeom prst="rect">
            <a:avLst/>
          </a:prstGeom>
          <a:noFill/>
        </p:spPr>
        <p:txBody>
          <a:bodyPr wrap="square" rtlCol="0">
            <a:spAutoFit/>
          </a:bodyPr>
          <a:lstStyle/>
          <a:p>
            <a:r>
              <a:rPr lang="en-US" b="1" u="sng" dirty="0"/>
              <a:t>Disadvantages</a:t>
            </a:r>
          </a:p>
          <a:p>
            <a:pPr marL="285750" indent="-285750">
              <a:buFont typeface="Arial" panose="020B0604020202020204" pitchFamily="34" charset="0"/>
              <a:buChar char="•"/>
            </a:pPr>
            <a:r>
              <a:rPr lang="en-US" dirty="0"/>
              <a:t>Data extraction and analysis</a:t>
            </a:r>
          </a:p>
          <a:p>
            <a:pPr marL="285750" indent="-285750">
              <a:buFont typeface="Arial" panose="020B0604020202020204" pitchFamily="34" charset="0"/>
              <a:buChar char="•"/>
            </a:pPr>
            <a:r>
              <a:rPr lang="en-US" dirty="0"/>
              <a:t>Difficult to assess accuracy/precision </a:t>
            </a:r>
          </a:p>
          <a:p>
            <a:pPr marL="285750" indent="-285750">
              <a:buFont typeface="Arial" panose="020B0604020202020204" pitchFamily="34" charset="0"/>
              <a:buChar char="•"/>
            </a:pPr>
            <a:r>
              <a:rPr lang="en-US" dirty="0"/>
              <a:t>Stability of company</a:t>
            </a:r>
          </a:p>
        </p:txBody>
      </p:sp>
      <p:sp>
        <p:nvSpPr>
          <p:cNvPr id="12" name="TextBox 11">
            <a:extLst>
              <a:ext uri="{FF2B5EF4-FFF2-40B4-BE49-F238E27FC236}">
                <a16:creationId xmlns:a16="http://schemas.microsoft.com/office/drawing/2014/main" id="{055B5FA9-2D58-504C-8B53-86ECAC658846}"/>
              </a:ext>
            </a:extLst>
          </p:cNvPr>
          <p:cNvSpPr txBox="1"/>
          <p:nvPr/>
        </p:nvSpPr>
        <p:spPr>
          <a:xfrm>
            <a:off x="9201385" y="4148108"/>
            <a:ext cx="2814660" cy="923330"/>
          </a:xfrm>
          <a:prstGeom prst="rect">
            <a:avLst/>
          </a:prstGeom>
          <a:noFill/>
        </p:spPr>
        <p:txBody>
          <a:bodyPr wrap="square" rtlCol="0">
            <a:spAutoFit/>
          </a:bodyPr>
          <a:lstStyle/>
          <a:p>
            <a:r>
              <a:rPr lang="en-US" b="1" u="sng" dirty="0"/>
              <a:t>Disadvantages</a:t>
            </a:r>
          </a:p>
          <a:p>
            <a:pPr marL="285750" indent="-285750">
              <a:buFont typeface="Arial" panose="020B0604020202020204" pitchFamily="34" charset="0"/>
              <a:buChar char="•"/>
            </a:pPr>
            <a:r>
              <a:rPr lang="en-US" dirty="0"/>
              <a:t>Generally, less cool</a:t>
            </a:r>
          </a:p>
          <a:p>
            <a:pPr marL="285750" indent="-285750">
              <a:buFont typeface="Arial" panose="020B0604020202020204" pitchFamily="34" charset="0"/>
              <a:buChar char="•"/>
            </a:pPr>
            <a:r>
              <a:rPr lang="en-US" dirty="0"/>
              <a:t>Can be expensive </a:t>
            </a:r>
          </a:p>
        </p:txBody>
      </p:sp>
      <p:pic>
        <p:nvPicPr>
          <p:cNvPr id="15" name="Picture 2">
            <a:extLst>
              <a:ext uri="{FF2B5EF4-FFF2-40B4-BE49-F238E27FC236}">
                <a16:creationId xmlns:a16="http://schemas.microsoft.com/office/drawing/2014/main" id="{13A3D164-219A-7640-BFDD-50E395A7576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8839" y="1801221"/>
            <a:ext cx="1107701" cy="11077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Quote request">
            <a:extLst>
              <a:ext uri="{FF2B5EF4-FFF2-40B4-BE49-F238E27FC236}">
                <a16:creationId xmlns:a16="http://schemas.microsoft.com/office/drawing/2014/main" id="{073061EC-1972-8247-B758-DA68F62CA4F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7722"/>
          <a:stretch/>
        </p:blipFill>
        <p:spPr bwMode="auto">
          <a:xfrm>
            <a:off x="7776144" y="1823349"/>
            <a:ext cx="1358151" cy="11077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2FCFC569-D8C4-564C-8D5C-66D791A2C52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59299" y="1865640"/>
            <a:ext cx="1043282" cy="104328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mazon.com: Apple Watch Series 5 (GPS, 44mm) - Gold Aluminum Case with Pink  Sport Band">
            <a:extLst>
              <a:ext uri="{FF2B5EF4-FFF2-40B4-BE49-F238E27FC236}">
                <a16:creationId xmlns:a16="http://schemas.microsoft.com/office/drawing/2014/main" id="{FF3589D9-2E4B-4442-B1C3-98CB9637489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70734" y="1884433"/>
            <a:ext cx="875681" cy="104328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Misfit Shine - Activity and Sleep Monitor">
            <a:extLst>
              <a:ext uri="{FF2B5EF4-FFF2-40B4-BE49-F238E27FC236}">
                <a16:creationId xmlns:a16="http://schemas.microsoft.com/office/drawing/2014/main" id="{BD59D82C-E703-8F45-8C9C-27896782CB5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5400000">
            <a:off x="3937606" y="2033510"/>
            <a:ext cx="1157603" cy="6952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B7DF481-26E4-A546-8BCC-D989457062F7}"/>
              </a:ext>
            </a:extLst>
          </p:cNvPr>
          <p:cNvSpPr txBox="1"/>
          <p:nvPr/>
        </p:nvSpPr>
        <p:spPr>
          <a:xfrm>
            <a:off x="9997425" y="1721281"/>
            <a:ext cx="2372433" cy="584775"/>
          </a:xfrm>
          <a:prstGeom prst="rect">
            <a:avLst/>
          </a:prstGeom>
          <a:noFill/>
        </p:spPr>
        <p:txBody>
          <a:bodyPr wrap="square" rtlCol="0">
            <a:spAutoFit/>
          </a:bodyPr>
          <a:lstStyle/>
          <a:p>
            <a:r>
              <a:rPr lang="en-US" sz="1600" i="1" dirty="0"/>
              <a:t>Commonly used monitors at CU-AMC</a:t>
            </a:r>
          </a:p>
        </p:txBody>
      </p:sp>
      <p:cxnSp>
        <p:nvCxnSpPr>
          <p:cNvPr id="18" name="Straight Arrow Connector 17">
            <a:extLst>
              <a:ext uri="{FF2B5EF4-FFF2-40B4-BE49-F238E27FC236}">
                <a16:creationId xmlns:a16="http://schemas.microsoft.com/office/drawing/2014/main" id="{AA2967CF-4BD5-5644-994F-25185258F800}"/>
              </a:ext>
            </a:extLst>
          </p:cNvPr>
          <p:cNvCxnSpPr>
            <a:cxnSpLocks/>
          </p:cNvCxnSpPr>
          <p:nvPr/>
        </p:nvCxnSpPr>
        <p:spPr>
          <a:xfrm flipH="1">
            <a:off x="9179167" y="2014743"/>
            <a:ext cx="773386" cy="422382"/>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26" name="Picture 2" descr="Sportline 340 Strider Pedometer">
            <a:extLst>
              <a:ext uri="{FF2B5EF4-FFF2-40B4-BE49-F238E27FC236}">
                <a16:creationId xmlns:a16="http://schemas.microsoft.com/office/drawing/2014/main" id="{32F11B63-1A70-7C46-B61E-18A0D13EBC4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69719" y="1965322"/>
            <a:ext cx="969011" cy="943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B1D7EEB-1068-594B-A075-3778E4D8436B}"/>
              </a:ext>
            </a:extLst>
          </p:cNvPr>
          <p:cNvSpPr/>
          <p:nvPr/>
        </p:nvSpPr>
        <p:spPr>
          <a:xfrm>
            <a:off x="198415" y="2732050"/>
            <a:ext cx="2557658" cy="1200329"/>
          </a:xfrm>
          <a:prstGeom prst="rect">
            <a:avLst/>
          </a:prstGeom>
        </p:spPr>
        <p:txBody>
          <a:bodyPr wrap="square">
            <a:spAutoFit/>
          </a:bodyPr>
          <a:lstStyle/>
          <a:p>
            <a:r>
              <a:rPr lang="en-US" b="1" u="sng" dirty="0"/>
              <a:t>Advantages</a:t>
            </a:r>
            <a:endParaRPr lang="en-US" dirty="0"/>
          </a:p>
          <a:p>
            <a:pPr marL="285750" indent="-285750">
              <a:buFont typeface="Arial" panose="020B0604020202020204" pitchFamily="34" charset="0"/>
              <a:buChar char="•"/>
            </a:pPr>
            <a:r>
              <a:rPr lang="en-US" dirty="0"/>
              <a:t>Wearability/style</a:t>
            </a:r>
          </a:p>
          <a:p>
            <a:pPr marL="285750" indent="-285750">
              <a:buFont typeface="Arial" panose="020B0604020202020204" pitchFamily="34" charset="0"/>
              <a:buChar char="•"/>
            </a:pPr>
            <a:r>
              <a:rPr lang="en-US" dirty="0"/>
              <a:t>User interfaces</a:t>
            </a:r>
          </a:p>
          <a:p>
            <a:pPr marL="285750" indent="-285750">
              <a:buFont typeface="Arial" panose="020B0604020202020204" pitchFamily="34" charset="0"/>
              <a:buChar char="•"/>
            </a:pPr>
            <a:r>
              <a:rPr lang="en-US" dirty="0"/>
              <a:t>Inexpensive</a:t>
            </a:r>
          </a:p>
        </p:txBody>
      </p:sp>
      <p:sp>
        <p:nvSpPr>
          <p:cNvPr id="7" name="Rectangle 6">
            <a:extLst>
              <a:ext uri="{FF2B5EF4-FFF2-40B4-BE49-F238E27FC236}">
                <a16:creationId xmlns:a16="http://schemas.microsoft.com/office/drawing/2014/main" id="{9F0E9A2F-3C85-584D-8510-9640F314065B}"/>
              </a:ext>
            </a:extLst>
          </p:cNvPr>
          <p:cNvSpPr/>
          <p:nvPr/>
        </p:nvSpPr>
        <p:spPr>
          <a:xfrm>
            <a:off x="9201385" y="2732049"/>
            <a:ext cx="3048000" cy="1200329"/>
          </a:xfrm>
          <a:prstGeom prst="rect">
            <a:avLst/>
          </a:prstGeom>
        </p:spPr>
        <p:txBody>
          <a:bodyPr wrap="square">
            <a:spAutoFit/>
          </a:bodyPr>
          <a:lstStyle/>
          <a:p>
            <a:r>
              <a:rPr lang="en-US" b="1" u="sng" dirty="0"/>
              <a:t>Advantages</a:t>
            </a:r>
          </a:p>
          <a:p>
            <a:pPr marL="285750" indent="-285750">
              <a:buFont typeface="Arial" panose="020B0604020202020204" pitchFamily="34" charset="0"/>
              <a:buChar char="•"/>
            </a:pPr>
            <a:r>
              <a:rPr lang="en-US" dirty="0"/>
              <a:t>Accuracy and precision</a:t>
            </a:r>
          </a:p>
          <a:p>
            <a:pPr marL="285750" indent="-285750">
              <a:buFont typeface="Arial" panose="020B0604020202020204" pitchFamily="34" charset="0"/>
              <a:buChar char="•"/>
            </a:pPr>
            <a:r>
              <a:rPr lang="en-US" dirty="0"/>
              <a:t>Easy extraction of data </a:t>
            </a:r>
          </a:p>
          <a:p>
            <a:pPr marL="285750" indent="-285750">
              <a:buFont typeface="Arial" panose="020B0604020202020204" pitchFamily="34" charset="0"/>
              <a:buChar char="•"/>
            </a:pPr>
            <a:r>
              <a:rPr lang="en-US" dirty="0"/>
              <a:t>Software analysis suites</a:t>
            </a:r>
          </a:p>
        </p:txBody>
      </p:sp>
      <p:sp>
        <p:nvSpPr>
          <p:cNvPr id="9" name="Title 8">
            <a:extLst>
              <a:ext uri="{FF2B5EF4-FFF2-40B4-BE49-F238E27FC236}">
                <a16:creationId xmlns:a16="http://schemas.microsoft.com/office/drawing/2014/main" id="{BA93C4C7-389D-8B25-479B-615ED3F5955E}"/>
              </a:ext>
            </a:extLst>
          </p:cNvPr>
          <p:cNvSpPr>
            <a:spLocks noGrp="1"/>
          </p:cNvSpPr>
          <p:nvPr>
            <p:ph type="title"/>
          </p:nvPr>
        </p:nvSpPr>
        <p:spPr>
          <a:xfrm>
            <a:off x="838200" y="777812"/>
            <a:ext cx="10515600" cy="1018699"/>
          </a:xfrm>
        </p:spPr>
        <p:txBody>
          <a:bodyPr>
            <a:normAutofit fontScale="90000"/>
          </a:bodyPr>
          <a:lstStyle/>
          <a:p>
            <a:r>
              <a:rPr lang="en-US" dirty="0"/>
              <a:t>Device Type: Consumer vs Research grade</a:t>
            </a:r>
          </a:p>
        </p:txBody>
      </p:sp>
      <p:sp>
        <p:nvSpPr>
          <p:cNvPr id="2" name="TextBox 1">
            <a:extLst>
              <a:ext uri="{FF2B5EF4-FFF2-40B4-BE49-F238E27FC236}">
                <a16:creationId xmlns:a16="http://schemas.microsoft.com/office/drawing/2014/main" id="{316E8635-1AB9-C4F9-DE61-97800DBE237C}"/>
              </a:ext>
            </a:extLst>
          </p:cNvPr>
          <p:cNvSpPr txBox="1"/>
          <p:nvPr/>
        </p:nvSpPr>
        <p:spPr>
          <a:xfrm>
            <a:off x="9009559" y="6426200"/>
            <a:ext cx="3198311" cy="369332"/>
          </a:xfrm>
          <a:prstGeom prst="rect">
            <a:avLst/>
          </a:prstGeom>
          <a:noFill/>
        </p:spPr>
        <p:txBody>
          <a:bodyPr wrap="none" rtlCol="0">
            <a:spAutoFit/>
          </a:bodyPr>
          <a:lstStyle/>
          <a:p>
            <a:r>
              <a:rPr lang="en-US" dirty="0"/>
              <a:t>Slide Credit: Jen Blankenship</a:t>
            </a:r>
          </a:p>
        </p:txBody>
      </p:sp>
    </p:spTree>
    <p:extLst>
      <p:ext uri="{BB962C8B-B14F-4D97-AF65-F5344CB8AC3E}">
        <p14:creationId xmlns:p14="http://schemas.microsoft.com/office/powerpoint/2010/main" val="286377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45CED-3540-1BE1-3665-7117F43DA79B}"/>
              </a:ext>
            </a:extLst>
          </p:cNvPr>
          <p:cNvSpPr>
            <a:spLocks noGrp="1"/>
          </p:cNvSpPr>
          <p:nvPr>
            <p:ph type="title"/>
          </p:nvPr>
        </p:nvSpPr>
        <p:spPr>
          <a:xfrm>
            <a:off x="774700" y="775230"/>
            <a:ext cx="10515600" cy="1018699"/>
          </a:xfrm>
        </p:spPr>
        <p:txBody>
          <a:bodyPr/>
          <a:lstStyle/>
          <a:p>
            <a:r>
              <a:rPr lang="en-US" dirty="0"/>
              <a:t>Device type: Reliability and Validity</a:t>
            </a:r>
          </a:p>
        </p:txBody>
      </p:sp>
      <p:sp>
        <p:nvSpPr>
          <p:cNvPr id="5" name="TextBox 4">
            <a:extLst>
              <a:ext uri="{FF2B5EF4-FFF2-40B4-BE49-F238E27FC236}">
                <a16:creationId xmlns:a16="http://schemas.microsoft.com/office/drawing/2014/main" id="{E4D7DD93-2491-618B-3F4D-D94324A5607F}"/>
              </a:ext>
            </a:extLst>
          </p:cNvPr>
          <p:cNvSpPr txBox="1"/>
          <p:nvPr/>
        </p:nvSpPr>
        <p:spPr>
          <a:xfrm>
            <a:off x="1186205" y="6296214"/>
            <a:ext cx="3729997" cy="369332"/>
          </a:xfrm>
          <a:prstGeom prst="rect">
            <a:avLst/>
          </a:prstGeom>
          <a:noFill/>
        </p:spPr>
        <p:txBody>
          <a:bodyPr wrap="square" rtlCol="0">
            <a:spAutoFit/>
          </a:bodyPr>
          <a:lstStyle/>
          <a:p>
            <a:r>
              <a:rPr lang="en-US" dirty="0"/>
              <a:t>From Fuller et al. </a:t>
            </a:r>
            <a:r>
              <a:rPr lang="en-US" i="1" dirty="0"/>
              <a:t>JMIR</a:t>
            </a:r>
            <a:r>
              <a:rPr lang="en-US" dirty="0"/>
              <a:t>, 2020. </a:t>
            </a:r>
          </a:p>
        </p:txBody>
      </p:sp>
      <p:pic>
        <p:nvPicPr>
          <p:cNvPr id="6" name="Picture 5">
            <a:extLst>
              <a:ext uri="{FF2B5EF4-FFF2-40B4-BE49-F238E27FC236}">
                <a16:creationId xmlns:a16="http://schemas.microsoft.com/office/drawing/2014/main" id="{C074DB15-AFBF-16EB-5818-2B8B7C9836FA}"/>
              </a:ext>
            </a:extLst>
          </p:cNvPr>
          <p:cNvPicPr>
            <a:picLocks noChangeAspect="1"/>
          </p:cNvPicPr>
          <p:nvPr/>
        </p:nvPicPr>
        <p:blipFill>
          <a:blip r:embed="rId3"/>
          <a:stretch>
            <a:fillRect/>
          </a:stretch>
        </p:blipFill>
        <p:spPr>
          <a:xfrm>
            <a:off x="92387" y="1717729"/>
            <a:ext cx="6575113" cy="4578485"/>
          </a:xfrm>
          <a:prstGeom prst="rect">
            <a:avLst/>
          </a:prstGeom>
        </p:spPr>
      </p:pic>
      <p:pic>
        <p:nvPicPr>
          <p:cNvPr id="7" name="Picture 6">
            <a:extLst>
              <a:ext uri="{FF2B5EF4-FFF2-40B4-BE49-F238E27FC236}">
                <a16:creationId xmlns:a16="http://schemas.microsoft.com/office/drawing/2014/main" id="{2822FFE2-760E-ED46-736D-E7EE14CF58BE}"/>
              </a:ext>
            </a:extLst>
          </p:cNvPr>
          <p:cNvPicPr>
            <a:picLocks noChangeAspect="1"/>
          </p:cNvPicPr>
          <p:nvPr/>
        </p:nvPicPr>
        <p:blipFill>
          <a:blip r:embed="rId4"/>
          <a:stretch>
            <a:fillRect/>
          </a:stretch>
        </p:blipFill>
        <p:spPr>
          <a:xfrm>
            <a:off x="6894901" y="1793929"/>
            <a:ext cx="5141365" cy="3729105"/>
          </a:xfrm>
          <a:prstGeom prst="rect">
            <a:avLst/>
          </a:prstGeom>
          <a:ln w="25400">
            <a:solidFill>
              <a:schemeClr val="accent1"/>
            </a:solidFill>
          </a:ln>
        </p:spPr>
      </p:pic>
      <p:sp>
        <p:nvSpPr>
          <p:cNvPr id="9" name="TextBox 8">
            <a:extLst>
              <a:ext uri="{FF2B5EF4-FFF2-40B4-BE49-F238E27FC236}">
                <a16:creationId xmlns:a16="http://schemas.microsoft.com/office/drawing/2014/main" id="{A6730188-9780-13C8-90F4-36752AF74283}"/>
              </a:ext>
            </a:extLst>
          </p:cNvPr>
          <p:cNvSpPr txBox="1"/>
          <p:nvPr/>
        </p:nvSpPr>
        <p:spPr>
          <a:xfrm>
            <a:off x="7724775" y="6315453"/>
            <a:ext cx="4311491" cy="369332"/>
          </a:xfrm>
          <a:prstGeom prst="rect">
            <a:avLst/>
          </a:prstGeom>
          <a:noFill/>
        </p:spPr>
        <p:txBody>
          <a:bodyPr wrap="square" rtlCol="0">
            <a:spAutoFit/>
          </a:bodyPr>
          <a:lstStyle/>
          <a:p>
            <a:r>
              <a:rPr lang="en-US" dirty="0"/>
              <a:t>From Wahl et al. </a:t>
            </a:r>
            <a:r>
              <a:rPr lang="en-US" i="1" dirty="0"/>
              <a:t>Front Physiol</a:t>
            </a:r>
            <a:r>
              <a:rPr lang="en-US" dirty="0"/>
              <a:t> 2017</a:t>
            </a:r>
          </a:p>
        </p:txBody>
      </p:sp>
    </p:spTree>
    <p:extLst>
      <p:ext uri="{BB962C8B-B14F-4D97-AF65-F5344CB8AC3E}">
        <p14:creationId xmlns:p14="http://schemas.microsoft.com/office/powerpoint/2010/main" val="1027325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6C061-2AC5-A84C-42DE-E553AB3B9962}"/>
              </a:ext>
            </a:extLst>
          </p:cNvPr>
          <p:cNvSpPr>
            <a:spLocks noGrp="1"/>
          </p:cNvSpPr>
          <p:nvPr>
            <p:ph type="title"/>
          </p:nvPr>
        </p:nvSpPr>
        <p:spPr/>
        <p:txBody>
          <a:bodyPr/>
          <a:lstStyle/>
          <a:p>
            <a:r>
              <a:rPr lang="en-US" dirty="0"/>
              <a:t>Device Type: Clinical Population</a:t>
            </a:r>
          </a:p>
        </p:txBody>
      </p:sp>
      <p:sp>
        <p:nvSpPr>
          <p:cNvPr id="3" name="Content Placeholder 2">
            <a:extLst>
              <a:ext uri="{FF2B5EF4-FFF2-40B4-BE49-F238E27FC236}">
                <a16:creationId xmlns:a16="http://schemas.microsoft.com/office/drawing/2014/main" id="{528ADAF3-F004-D06B-3A2F-523FC13BB515}"/>
              </a:ext>
            </a:extLst>
          </p:cNvPr>
          <p:cNvSpPr>
            <a:spLocks noGrp="1"/>
          </p:cNvSpPr>
          <p:nvPr>
            <p:ph idx="1"/>
          </p:nvPr>
        </p:nvSpPr>
        <p:spPr>
          <a:xfrm>
            <a:off x="838200" y="1937006"/>
            <a:ext cx="10515600" cy="4060569"/>
          </a:xfrm>
        </p:spPr>
        <p:txBody>
          <a:bodyPr>
            <a:normAutofit/>
          </a:bodyPr>
          <a:lstStyle/>
          <a:p>
            <a:r>
              <a:rPr lang="en-US" dirty="0"/>
              <a:t>Who is wearing the monitor? </a:t>
            </a:r>
          </a:p>
          <a:p>
            <a:pPr lvl="1"/>
            <a:r>
              <a:rPr lang="en-US" dirty="0"/>
              <a:t>Population (barriers with using wearables)</a:t>
            </a:r>
          </a:p>
          <a:p>
            <a:pPr lvl="1"/>
            <a:r>
              <a:rPr lang="en-US" dirty="0"/>
              <a:t>Wear location</a:t>
            </a:r>
          </a:p>
          <a:p>
            <a:pPr lvl="1"/>
            <a:endParaRPr lang="en-US" dirty="0"/>
          </a:p>
          <a:p>
            <a:r>
              <a:rPr lang="en-US" dirty="0"/>
              <a:t>How long will monitor be worn for? </a:t>
            </a:r>
          </a:p>
          <a:p>
            <a:pPr lvl="1"/>
            <a:r>
              <a:rPr lang="en-US" dirty="0"/>
              <a:t>Duration of wear (battery life) </a:t>
            </a:r>
          </a:p>
          <a:p>
            <a:pPr lvl="1"/>
            <a:r>
              <a:rPr lang="en-US" dirty="0"/>
              <a:t>Wearability/user experience</a:t>
            </a:r>
          </a:p>
          <a:p>
            <a:endParaRPr lang="en-US" dirty="0"/>
          </a:p>
          <a:p>
            <a:r>
              <a:rPr lang="en-US" dirty="0"/>
              <a:t>Is the device valid for your specific population?</a:t>
            </a:r>
          </a:p>
          <a:p>
            <a:endParaRPr lang="en-US" dirty="0"/>
          </a:p>
        </p:txBody>
      </p:sp>
      <p:pic>
        <p:nvPicPr>
          <p:cNvPr id="5" name="Picture 4" descr="Close-up of woman doing push-ups in gym">
            <a:extLst>
              <a:ext uri="{FF2B5EF4-FFF2-40B4-BE49-F238E27FC236}">
                <a16:creationId xmlns:a16="http://schemas.microsoft.com/office/drawing/2014/main" id="{135C2CD7-2C38-60F2-8E5C-8AFB87B5E9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20150" y="1937005"/>
            <a:ext cx="2622550" cy="1748367"/>
          </a:xfrm>
          <a:prstGeom prst="rect">
            <a:avLst/>
          </a:prstGeom>
        </p:spPr>
      </p:pic>
      <p:pic>
        <p:nvPicPr>
          <p:cNvPr id="9" name="Picture 8" descr="Healthcare professional talking to a patient in bed">
            <a:extLst>
              <a:ext uri="{FF2B5EF4-FFF2-40B4-BE49-F238E27FC236}">
                <a16:creationId xmlns:a16="http://schemas.microsoft.com/office/drawing/2014/main" id="{DDBD6B79-B1F6-0765-9BFE-41CEF4A68D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0150" y="3815071"/>
            <a:ext cx="2667000" cy="1778000"/>
          </a:xfrm>
          <a:prstGeom prst="rect">
            <a:avLst/>
          </a:prstGeom>
        </p:spPr>
      </p:pic>
    </p:spTree>
    <p:extLst>
      <p:ext uri="{BB962C8B-B14F-4D97-AF65-F5344CB8AC3E}">
        <p14:creationId xmlns:p14="http://schemas.microsoft.com/office/powerpoint/2010/main" val="3776097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F29CF2D-BE4D-7844-B20C-56BCE47CFFAA}"/>
              </a:ext>
            </a:extLst>
          </p:cNvPr>
          <p:cNvGrpSpPr/>
          <p:nvPr/>
        </p:nvGrpSpPr>
        <p:grpSpPr>
          <a:xfrm>
            <a:off x="2160657" y="1820913"/>
            <a:ext cx="9282016" cy="1179565"/>
            <a:chOff x="1158714" y="1631099"/>
            <a:chExt cx="9282016" cy="1179565"/>
          </a:xfrm>
        </p:grpSpPr>
        <p:grpSp>
          <p:nvGrpSpPr>
            <p:cNvPr id="8" name="Group 7">
              <a:extLst>
                <a:ext uri="{FF2B5EF4-FFF2-40B4-BE49-F238E27FC236}">
                  <a16:creationId xmlns:a16="http://schemas.microsoft.com/office/drawing/2014/main" id="{68483F41-632E-1B46-8826-E557A5E5C035}"/>
                </a:ext>
              </a:extLst>
            </p:cNvPr>
            <p:cNvGrpSpPr/>
            <p:nvPr/>
          </p:nvGrpSpPr>
          <p:grpSpPr>
            <a:xfrm>
              <a:off x="4119686" y="1631099"/>
              <a:ext cx="6321044" cy="1179565"/>
              <a:chOff x="2735072" y="1752760"/>
              <a:chExt cx="6321044" cy="1179565"/>
            </a:xfrm>
          </p:grpSpPr>
          <p:pic>
            <p:nvPicPr>
              <p:cNvPr id="10" name="Picture 9">
                <a:extLst>
                  <a:ext uri="{FF2B5EF4-FFF2-40B4-BE49-F238E27FC236}">
                    <a16:creationId xmlns:a16="http://schemas.microsoft.com/office/drawing/2014/main" id="{8ECC21D1-4BDD-D545-8797-84E6C92368C5}"/>
                  </a:ext>
                </a:extLst>
              </p:cNvPr>
              <p:cNvPicPr>
                <a:picLocks noChangeAspect="1"/>
              </p:cNvPicPr>
              <p:nvPr/>
            </p:nvPicPr>
            <p:blipFill>
              <a:blip r:embed="rId3"/>
              <a:stretch>
                <a:fillRect/>
              </a:stretch>
            </p:blipFill>
            <p:spPr>
              <a:xfrm>
                <a:off x="4001516" y="1758802"/>
                <a:ext cx="5054600" cy="850900"/>
              </a:xfrm>
              <a:prstGeom prst="rect">
                <a:avLst/>
              </a:prstGeom>
            </p:spPr>
          </p:pic>
          <p:pic>
            <p:nvPicPr>
              <p:cNvPr id="11" name="Picture 10">
                <a:extLst>
                  <a:ext uri="{FF2B5EF4-FFF2-40B4-BE49-F238E27FC236}">
                    <a16:creationId xmlns:a16="http://schemas.microsoft.com/office/drawing/2014/main" id="{873C252B-7827-8341-96AF-F68D18C514EC}"/>
                  </a:ext>
                </a:extLst>
              </p:cNvPr>
              <p:cNvPicPr>
                <a:picLocks noChangeAspect="1"/>
              </p:cNvPicPr>
              <p:nvPr/>
            </p:nvPicPr>
            <p:blipFill rotWithShape="1">
              <a:blip r:embed="rId4"/>
              <a:srcRect l="49668" t="9742" b="11547"/>
              <a:stretch/>
            </p:blipFill>
            <p:spPr>
              <a:xfrm>
                <a:off x="2735072" y="1752760"/>
                <a:ext cx="2697480" cy="1179565"/>
              </a:xfrm>
              <a:prstGeom prst="rect">
                <a:avLst/>
              </a:prstGeom>
            </p:spPr>
          </p:pic>
        </p:grpSp>
        <p:pic>
          <p:nvPicPr>
            <p:cNvPr id="9" name="Picture 8">
              <a:extLst>
                <a:ext uri="{FF2B5EF4-FFF2-40B4-BE49-F238E27FC236}">
                  <a16:creationId xmlns:a16="http://schemas.microsoft.com/office/drawing/2014/main" id="{89CF0721-C0CA-EF4A-B18E-596EEE3A263E}"/>
                </a:ext>
              </a:extLst>
            </p:cNvPr>
            <p:cNvPicPr>
              <a:picLocks noChangeAspect="1"/>
            </p:cNvPicPr>
            <p:nvPr/>
          </p:nvPicPr>
          <p:blipFill>
            <a:blip r:embed="rId5"/>
            <a:stretch>
              <a:fillRect/>
            </a:stretch>
          </p:blipFill>
          <p:spPr>
            <a:xfrm>
              <a:off x="1158714" y="1790361"/>
              <a:ext cx="2895600" cy="546100"/>
            </a:xfrm>
            <a:prstGeom prst="rect">
              <a:avLst/>
            </a:prstGeom>
          </p:spPr>
        </p:pic>
      </p:grpSp>
      <p:pic>
        <p:nvPicPr>
          <p:cNvPr id="12" name="Picture 11">
            <a:extLst>
              <a:ext uri="{FF2B5EF4-FFF2-40B4-BE49-F238E27FC236}">
                <a16:creationId xmlns:a16="http://schemas.microsoft.com/office/drawing/2014/main" id="{08F7ECAF-6BB0-B647-B606-4F9C3B756A5B}"/>
              </a:ext>
            </a:extLst>
          </p:cNvPr>
          <p:cNvPicPr>
            <a:picLocks noChangeAspect="1"/>
          </p:cNvPicPr>
          <p:nvPr/>
        </p:nvPicPr>
        <p:blipFill>
          <a:blip r:embed="rId6"/>
          <a:stretch>
            <a:fillRect/>
          </a:stretch>
        </p:blipFill>
        <p:spPr>
          <a:xfrm>
            <a:off x="0" y="3413502"/>
            <a:ext cx="12192000" cy="2083443"/>
          </a:xfrm>
          <a:prstGeom prst="rect">
            <a:avLst/>
          </a:prstGeom>
        </p:spPr>
      </p:pic>
      <p:sp>
        <p:nvSpPr>
          <p:cNvPr id="13" name="TextBox 12">
            <a:extLst>
              <a:ext uri="{FF2B5EF4-FFF2-40B4-BE49-F238E27FC236}">
                <a16:creationId xmlns:a16="http://schemas.microsoft.com/office/drawing/2014/main" id="{B44C8245-3292-BB43-83EB-DA53E588431C}"/>
              </a:ext>
            </a:extLst>
          </p:cNvPr>
          <p:cNvSpPr txBox="1"/>
          <p:nvPr/>
        </p:nvSpPr>
        <p:spPr>
          <a:xfrm>
            <a:off x="0" y="3044170"/>
            <a:ext cx="5146794" cy="400110"/>
          </a:xfrm>
          <a:prstGeom prst="rect">
            <a:avLst/>
          </a:prstGeom>
          <a:noFill/>
        </p:spPr>
        <p:txBody>
          <a:bodyPr wrap="none" rtlCol="0">
            <a:spAutoFit/>
          </a:bodyPr>
          <a:lstStyle/>
          <a:p>
            <a:r>
              <a:rPr lang="en-US" sz="2000" dirty="0"/>
              <a:t>Young adult (no documented health conditions)</a:t>
            </a:r>
          </a:p>
        </p:txBody>
      </p:sp>
      <p:sp>
        <p:nvSpPr>
          <p:cNvPr id="17" name="Rectangle 16">
            <a:extLst>
              <a:ext uri="{FF2B5EF4-FFF2-40B4-BE49-F238E27FC236}">
                <a16:creationId xmlns:a16="http://schemas.microsoft.com/office/drawing/2014/main" id="{21EAF7B4-3AC8-D94F-BE82-79EDF278F055}"/>
              </a:ext>
            </a:extLst>
          </p:cNvPr>
          <p:cNvSpPr/>
          <p:nvPr/>
        </p:nvSpPr>
        <p:spPr>
          <a:xfrm>
            <a:off x="3471620" y="3735091"/>
            <a:ext cx="4556502" cy="37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0321936-CAFF-504A-8EBA-98A7EE50482B}"/>
              </a:ext>
            </a:extLst>
          </p:cNvPr>
          <p:cNvSpPr/>
          <p:nvPr/>
        </p:nvSpPr>
        <p:spPr>
          <a:xfrm>
            <a:off x="7374610" y="4857567"/>
            <a:ext cx="2175608" cy="890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8AD837-2BCB-CE4B-B9C4-8F849BFD5C96}"/>
              </a:ext>
            </a:extLst>
          </p:cNvPr>
          <p:cNvSpPr/>
          <p:nvPr/>
        </p:nvSpPr>
        <p:spPr>
          <a:xfrm>
            <a:off x="7496014" y="3498202"/>
            <a:ext cx="4695986" cy="232475"/>
          </a:xfrm>
          <a:prstGeom prst="rect">
            <a:avLst/>
          </a:prstGeom>
          <a:solidFill>
            <a:srgbClr val="FF9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Quote request">
            <a:extLst>
              <a:ext uri="{FF2B5EF4-FFF2-40B4-BE49-F238E27FC236}">
                <a16:creationId xmlns:a16="http://schemas.microsoft.com/office/drawing/2014/main" id="{BBD51669-671E-C44B-8AA3-D6BF16337A1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7722"/>
          <a:stretch/>
        </p:blipFill>
        <p:spPr bwMode="auto">
          <a:xfrm>
            <a:off x="753979" y="1581273"/>
            <a:ext cx="1546913" cy="12616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3933358-B538-66E6-DB68-411BCA82382E}"/>
              </a:ext>
            </a:extLst>
          </p:cNvPr>
          <p:cNvSpPr txBox="1"/>
          <p:nvPr/>
        </p:nvSpPr>
        <p:spPr>
          <a:xfrm>
            <a:off x="8864600" y="6439169"/>
            <a:ext cx="3198311" cy="369332"/>
          </a:xfrm>
          <a:prstGeom prst="rect">
            <a:avLst/>
          </a:prstGeom>
          <a:noFill/>
        </p:spPr>
        <p:txBody>
          <a:bodyPr wrap="none" rtlCol="0">
            <a:spAutoFit/>
          </a:bodyPr>
          <a:lstStyle/>
          <a:p>
            <a:r>
              <a:rPr lang="en-US" dirty="0"/>
              <a:t>Slide Credit: Jen Blankenship</a:t>
            </a:r>
          </a:p>
        </p:txBody>
      </p:sp>
      <p:sp>
        <p:nvSpPr>
          <p:cNvPr id="6" name="Title 1">
            <a:extLst>
              <a:ext uri="{FF2B5EF4-FFF2-40B4-BE49-F238E27FC236}">
                <a16:creationId xmlns:a16="http://schemas.microsoft.com/office/drawing/2014/main" id="{026E473E-4244-DDBB-61B0-E1D7A35AEFA2}"/>
              </a:ext>
            </a:extLst>
          </p:cNvPr>
          <p:cNvSpPr txBox="1">
            <a:spLocks/>
          </p:cNvSpPr>
          <p:nvPr/>
        </p:nvSpPr>
        <p:spPr>
          <a:xfrm>
            <a:off x="922421" y="694023"/>
            <a:ext cx="10515600" cy="10186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Device Type: Clinical Population</a:t>
            </a:r>
          </a:p>
        </p:txBody>
      </p:sp>
    </p:spTree>
    <p:extLst>
      <p:ext uri="{BB962C8B-B14F-4D97-AF65-F5344CB8AC3E}">
        <p14:creationId xmlns:p14="http://schemas.microsoft.com/office/powerpoint/2010/main" val="243722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par>
                                <p:cTn id="8" presetID="1" presetClass="exit"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hidden"/>
                                      </p:to>
                                    </p:set>
                                  </p:childTnLst>
                                </p:cTn>
                              </p:par>
                              <p:par>
                                <p:cTn id="10" presetID="9" presetClass="exit" presetSubtype="0" fill="hold" grpId="0" nodeType="withEffect">
                                  <p:stCondLst>
                                    <p:cond delay="0"/>
                                  </p:stCondLst>
                                  <p:childTnLst>
                                    <p:animEffect transition="out" filter="dissolve">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1B823F-4F32-2D4D-A611-DD78D33AA8C1}"/>
              </a:ext>
            </a:extLst>
          </p:cNvPr>
          <p:cNvPicPr>
            <a:picLocks noChangeAspect="1"/>
          </p:cNvPicPr>
          <p:nvPr/>
        </p:nvPicPr>
        <p:blipFill>
          <a:blip r:embed="rId3"/>
          <a:stretch>
            <a:fillRect/>
          </a:stretch>
        </p:blipFill>
        <p:spPr>
          <a:xfrm>
            <a:off x="0" y="3981450"/>
            <a:ext cx="12192000" cy="1648823"/>
          </a:xfrm>
          <a:prstGeom prst="rect">
            <a:avLst/>
          </a:prstGeom>
        </p:spPr>
      </p:pic>
      <p:sp>
        <p:nvSpPr>
          <p:cNvPr id="5" name="Oval 4">
            <a:extLst>
              <a:ext uri="{FF2B5EF4-FFF2-40B4-BE49-F238E27FC236}">
                <a16:creationId xmlns:a16="http://schemas.microsoft.com/office/drawing/2014/main" id="{9D172329-4746-CE4F-97BB-61BA8FE223B3}"/>
              </a:ext>
            </a:extLst>
          </p:cNvPr>
          <p:cNvSpPr/>
          <p:nvPr/>
        </p:nvSpPr>
        <p:spPr>
          <a:xfrm>
            <a:off x="9904396" y="3861762"/>
            <a:ext cx="2287604" cy="57926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F2AAF72-8944-CB4A-9FCB-1517B083CFE7}"/>
              </a:ext>
            </a:extLst>
          </p:cNvPr>
          <p:cNvSpPr txBox="1"/>
          <p:nvPr/>
        </p:nvSpPr>
        <p:spPr>
          <a:xfrm>
            <a:off x="9479457" y="3458719"/>
            <a:ext cx="2558906" cy="369332"/>
          </a:xfrm>
          <a:prstGeom prst="rect">
            <a:avLst/>
          </a:prstGeom>
          <a:noFill/>
        </p:spPr>
        <p:txBody>
          <a:bodyPr wrap="none" rtlCol="0">
            <a:spAutoFit/>
          </a:bodyPr>
          <a:lstStyle/>
          <a:p>
            <a:r>
              <a:rPr lang="en-US" dirty="0"/>
              <a:t>No detected sleep period</a:t>
            </a:r>
          </a:p>
        </p:txBody>
      </p:sp>
      <p:grpSp>
        <p:nvGrpSpPr>
          <p:cNvPr id="7" name="Group 6">
            <a:extLst>
              <a:ext uri="{FF2B5EF4-FFF2-40B4-BE49-F238E27FC236}">
                <a16:creationId xmlns:a16="http://schemas.microsoft.com/office/drawing/2014/main" id="{CF29CF2D-BE4D-7844-B20C-56BCE47CFFAA}"/>
              </a:ext>
            </a:extLst>
          </p:cNvPr>
          <p:cNvGrpSpPr/>
          <p:nvPr/>
        </p:nvGrpSpPr>
        <p:grpSpPr>
          <a:xfrm>
            <a:off x="1476894" y="2362826"/>
            <a:ext cx="9282016" cy="1179565"/>
            <a:chOff x="1158714" y="1631099"/>
            <a:chExt cx="9282016" cy="1179565"/>
          </a:xfrm>
        </p:grpSpPr>
        <p:grpSp>
          <p:nvGrpSpPr>
            <p:cNvPr id="8" name="Group 7">
              <a:extLst>
                <a:ext uri="{FF2B5EF4-FFF2-40B4-BE49-F238E27FC236}">
                  <a16:creationId xmlns:a16="http://schemas.microsoft.com/office/drawing/2014/main" id="{68483F41-632E-1B46-8826-E557A5E5C035}"/>
                </a:ext>
              </a:extLst>
            </p:cNvPr>
            <p:cNvGrpSpPr/>
            <p:nvPr/>
          </p:nvGrpSpPr>
          <p:grpSpPr>
            <a:xfrm>
              <a:off x="4119686" y="1631099"/>
              <a:ext cx="6321044" cy="1179565"/>
              <a:chOff x="2735072" y="1752760"/>
              <a:chExt cx="6321044" cy="1179565"/>
            </a:xfrm>
          </p:grpSpPr>
          <p:pic>
            <p:nvPicPr>
              <p:cNvPr id="10" name="Picture 9">
                <a:extLst>
                  <a:ext uri="{FF2B5EF4-FFF2-40B4-BE49-F238E27FC236}">
                    <a16:creationId xmlns:a16="http://schemas.microsoft.com/office/drawing/2014/main" id="{8ECC21D1-4BDD-D545-8797-84E6C92368C5}"/>
                  </a:ext>
                </a:extLst>
              </p:cNvPr>
              <p:cNvPicPr>
                <a:picLocks noChangeAspect="1"/>
              </p:cNvPicPr>
              <p:nvPr/>
            </p:nvPicPr>
            <p:blipFill>
              <a:blip r:embed="rId4"/>
              <a:stretch>
                <a:fillRect/>
              </a:stretch>
            </p:blipFill>
            <p:spPr>
              <a:xfrm>
                <a:off x="4001516" y="1758802"/>
                <a:ext cx="5054600" cy="850900"/>
              </a:xfrm>
              <a:prstGeom prst="rect">
                <a:avLst/>
              </a:prstGeom>
            </p:spPr>
          </p:pic>
          <p:pic>
            <p:nvPicPr>
              <p:cNvPr id="11" name="Picture 10">
                <a:extLst>
                  <a:ext uri="{FF2B5EF4-FFF2-40B4-BE49-F238E27FC236}">
                    <a16:creationId xmlns:a16="http://schemas.microsoft.com/office/drawing/2014/main" id="{873C252B-7827-8341-96AF-F68D18C514EC}"/>
                  </a:ext>
                </a:extLst>
              </p:cNvPr>
              <p:cNvPicPr>
                <a:picLocks noChangeAspect="1"/>
              </p:cNvPicPr>
              <p:nvPr/>
            </p:nvPicPr>
            <p:blipFill rotWithShape="1">
              <a:blip r:embed="rId5"/>
              <a:srcRect l="49668" t="9742" b="11547"/>
              <a:stretch/>
            </p:blipFill>
            <p:spPr>
              <a:xfrm>
                <a:off x="2735072" y="1752760"/>
                <a:ext cx="2697480" cy="1179565"/>
              </a:xfrm>
              <a:prstGeom prst="rect">
                <a:avLst/>
              </a:prstGeom>
            </p:spPr>
          </p:pic>
        </p:grpSp>
        <p:pic>
          <p:nvPicPr>
            <p:cNvPr id="9" name="Picture 8">
              <a:extLst>
                <a:ext uri="{FF2B5EF4-FFF2-40B4-BE49-F238E27FC236}">
                  <a16:creationId xmlns:a16="http://schemas.microsoft.com/office/drawing/2014/main" id="{89CF0721-C0CA-EF4A-B18E-596EEE3A263E}"/>
                </a:ext>
              </a:extLst>
            </p:cNvPr>
            <p:cNvPicPr>
              <a:picLocks noChangeAspect="1"/>
            </p:cNvPicPr>
            <p:nvPr/>
          </p:nvPicPr>
          <p:blipFill>
            <a:blip r:embed="rId6"/>
            <a:stretch>
              <a:fillRect/>
            </a:stretch>
          </p:blipFill>
          <p:spPr>
            <a:xfrm>
              <a:off x="1158714" y="1790361"/>
              <a:ext cx="2895600" cy="546100"/>
            </a:xfrm>
            <a:prstGeom prst="rect">
              <a:avLst/>
            </a:prstGeom>
          </p:spPr>
        </p:pic>
      </p:grpSp>
      <p:cxnSp>
        <p:nvCxnSpPr>
          <p:cNvPr id="12" name="Straight Arrow Connector 11">
            <a:extLst>
              <a:ext uri="{FF2B5EF4-FFF2-40B4-BE49-F238E27FC236}">
                <a16:creationId xmlns:a16="http://schemas.microsoft.com/office/drawing/2014/main" id="{E750C5ED-EC89-E94D-85C9-FFAD75688A75}"/>
              </a:ext>
            </a:extLst>
          </p:cNvPr>
          <p:cNvCxnSpPr>
            <a:cxnSpLocks/>
          </p:cNvCxnSpPr>
          <p:nvPr/>
        </p:nvCxnSpPr>
        <p:spPr>
          <a:xfrm flipH="1" flipV="1">
            <a:off x="4236181" y="4953969"/>
            <a:ext cx="961461" cy="116532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9B5739-2042-4246-A4E6-DEB47BC83091}"/>
              </a:ext>
            </a:extLst>
          </p:cNvPr>
          <p:cNvCxnSpPr>
            <a:cxnSpLocks/>
          </p:cNvCxnSpPr>
          <p:nvPr/>
        </p:nvCxnSpPr>
        <p:spPr>
          <a:xfrm flipH="1" flipV="1">
            <a:off x="5158352" y="4922973"/>
            <a:ext cx="77791" cy="119632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A589DE-71F0-5041-A278-774B2C517524}"/>
              </a:ext>
            </a:extLst>
          </p:cNvPr>
          <p:cNvCxnSpPr>
            <a:cxnSpLocks/>
          </p:cNvCxnSpPr>
          <p:nvPr/>
        </p:nvCxnSpPr>
        <p:spPr>
          <a:xfrm flipV="1">
            <a:off x="5197642" y="4895783"/>
            <a:ext cx="1157309" cy="122351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76BCAD-6E56-5546-AF46-B8AD37F01C54}"/>
              </a:ext>
            </a:extLst>
          </p:cNvPr>
          <p:cNvCxnSpPr>
            <a:cxnSpLocks/>
          </p:cNvCxnSpPr>
          <p:nvPr/>
        </p:nvCxnSpPr>
        <p:spPr>
          <a:xfrm flipV="1">
            <a:off x="5197642" y="4895783"/>
            <a:ext cx="2517931" cy="122351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36C67E4-746B-2A48-ACA8-F0A7279FCEFC}"/>
              </a:ext>
            </a:extLst>
          </p:cNvPr>
          <p:cNvSpPr txBox="1"/>
          <p:nvPr/>
        </p:nvSpPr>
        <p:spPr>
          <a:xfrm>
            <a:off x="3727928" y="6069332"/>
            <a:ext cx="2860848" cy="369332"/>
          </a:xfrm>
          <a:prstGeom prst="rect">
            <a:avLst/>
          </a:prstGeom>
          <a:noFill/>
        </p:spPr>
        <p:txBody>
          <a:bodyPr wrap="none" rtlCol="0">
            <a:spAutoFit/>
          </a:bodyPr>
          <a:lstStyle/>
          <a:p>
            <a:r>
              <a:rPr lang="en-US" dirty="0"/>
              <a:t>Interruptions in sleep period</a:t>
            </a:r>
          </a:p>
        </p:txBody>
      </p:sp>
      <p:sp>
        <p:nvSpPr>
          <p:cNvPr id="28" name="TextBox 27">
            <a:extLst>
              <a:ext uri="{FF2B5EF4-FFF2-40B4-BE49-F238E27FC236}">
                <a16:creationId xmlns:a16="http://schemas.microsoft.com/office/drawing/2014/main" id="{955E255E-22FA-9D4E-9054-09195D0417DE}"/>
              </a:ext>
            </a:extLst>
          </p:cNvPr>
          <p:cNvSpPr txBox="1"/>
          <p:nvPr/>
        </p:nvSpPr>
        <p:spPr>
          <a:xfrm>
            <a:off x="0" y="3596620"/>
            <a:ext cx="3226781" cy="400110"/>
          </a:xfrm>
          <a:prstGeom prst="rect">
            <a:avLst/>
          </a:prstGeom>
          <a:noFill/>
        </p:spPr>
        <p:txBody>
          <a:bodyPr wrap="none" rtlCol="0">
            <a:spAutoFit/>
          </a:bodyPr>
          <a:lstStyle/>
          <a:p>
            <a:r>
              <a:rPr lang="en-US" sz="2000" dirty="0"/>
              <a:t>Older adult with heart failure</a:t>
            </a:r>
          </a:p>
        </p:txBody>
      </p:sp>
      <p:sp>
        <p:nvSpPr>
          <p:cNvPr id="3" name="TextBox 2">
            <a:extLst>
              <a:ext uri="{FF2B5EF4-FFF2-40B4-BE49-F238E27FC236}">
                <a16:creationId xmlns:a16="http://schemas.microsoft.com/office/drawing/2014/main" id="{3D5DDA18-3702-1070-7372-2C1DE7B05239}"/>
              </a:ext>
            </a:extLst>
          </p:cNvPr>
          <p:cNvSpPr txBox="1"/>
          <p:nvPr/>
        </p:nvSpPr>
        <p:spPr>
          <a:xfrm>
            <a:off x="8673391" y="6391955"/>
            <a:ext cx="3198311" cy="369332"/>
          </a:xfrm>
          <a:prstGeom prst="rect">
            <a:avLst/>
          </a:prstGeom>
          <a:noFill/>
        </p:spPr>
        <p:txBody>
          <a:bodyPr wrap="none" rtlCol="0">
            <a:spAutoFit/>
          </a:bodyPr>
          <a:lstStyle/>
          <a:p>
            <a:r>
              <a:rPr lang="en-US" dirty="0"/>
              <a:t>Slide Credit: Jen Blankenship</a:t>
            </a:r>
          </a:p>
        </p:txBody>
      </p:sp>
      <p:sp>
        <p:nvSpPr>
          <p:cNvPr id="18" name="Title 1">
            <a:extLst>
              <a:ext uri="{FF2B5EF4-FFF2-40B4-BE49-F238E27FC236}">
                <a16:creationId xmlns:a16="http://schemas.microsoft.com/office/drawing/2014/main" id="{1DA6087A-A390-0C5E-D2D6-6867F9E0BF0D}"/>
              </a:ext>
            </a:extLst>
          </p:cNvPr>
          <p:cNvSpPr>
            <a:spLocks noGrp="1"/>
          </p:cNvSpPr>
          <p:nvPr>
            <p:ph type="title"/>
          </p:nvPr>
        </p:nvSpPr>
        <p:spPr>
          <a:xfrm>
            <a:off x="838200" y="918307"/>
            <a:ext cx="10515600" cy="1018699"/>
          </a:xfrm>
        </p:spPr>
        <p:txBody>
          <a:bodyPr>
            <a:normAutofit fontScale="90000"/>
          </a:bodyPr>
          <a:lstStyle/>
          <a:p>
            <a:r>
              <a:rPr lang="en-US" dirty="0"/>
              <a:t>Device Type: Clinical Population - When Algorithms Break down</a:t>
            </a:r>
          </a:p>
        </p:txBody>
      </p:sp>
    </p:spTree>
    <p:extLst>
      <p:ext uri="{BB962C8B-B14F-4D97-AF65-F5344CB8AC3E}">
        <p14:creationId xmlns:p14="http://schemas.microsoft.com/office/powerpoint/2010/main" val="274649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112" y="817094"/>
            <a:ext cx="10515600" cy="1018699"/>
          </a:xfrm>
        </p:spPr>
        <p:txBody>
          <a:bodyPr/>
          <a:lstStyle/>
          <a:p>
            <a:r>
              <a:rPr lang="en-US" dirty="0"/>
              <a:t>Meet the Instructors</a:t>
            </a:r>
          </a:p>
        </p:txBody>
      </p:sp>
      <p:pic>
        <p:nvPicPr>
          <p:cNvPr id="7" name="Picture 6" descr="A person smiling for a picture&#10;&#10;Description automatically generated">
            <a:extLst>
              <a:ext uri="{FF2B5EF4-FFF2-40B4-BE49-F238E27FC236}">
                <a16:creationId xmlns:a16="http://schemas.microsoft.com/office/drawing/2014/main" id="{6F6C2379-D359-A3A6-3B67-CF4630CE41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59019" y="2432576"/>
            <a:ext cx="3243715" cy="2252572"/>
          </a:xfrm>
          <a:prstGeom prst="rect">
            <a:avLst/>
          </a:prstGeom>
        </p:spPr>
      </p:pic>
      <p:sp>
        <p:nvSpPr>
          <p:cNvPr id="8" name="TextBox 7">
            <a:extLst>
              <a:ext uri="{FF2B5EF4-FFF2-40B4-BE49-F238E27FC236}">
                <a16:creationId xmlns:a16="http://schemas.microsoft.com/office/drawing/2014/main" id="{FD6054D9-B970-5A61-B13D-085238971C07}"/>
              </a:ext>
            </a:extLst>
          </p:cNvPr>
          <p:cNvSpPr txBox="1"/>
          <p:nvPr/>
        </p:nvSpPr>
        <p:spPr>
          <a:xfrm>
            <a:off x="4377321" y="5305161"/>
            <a:ext cx="3659976" cy="923330"/>
          </a:xfrm>
          <a:prstGeom prst="rect">
            <a:avLst/>
          </a:prstGeom>
          <a:noFill/>
        </p:spPr>
        <p:txBody>
          <a:bodyPr wrap="none" rtlCol="0">
            <a:spAutoFit/>
          </a:bodyPr>
          <a:lstStyle/>
          <a:p>
            <a:r>
              <a:rPr lang="en-US" dirty="0"/>
              <a:t>Sarah Schmiege, PhD</a:t>
            </a:r>
          </a:p>
          <a:p>
            <a:r>
              <a:rPr lang="en-US" dirty="0"/>
              <a:t>Associate Professor</a:t>
            </a:r>
          </a:p>
          <a:p>
            <a:r>
              <a:rPr lang="en-US" dirty="0"/>
              <a:t>CIDA/Biostatistics and Informatics</a:t>
            </a:r>
          </a:p>
        </p:txBody>
      </p:sp>
      <p:sp>
        <p:nvSpPr>
          <p:cNvPr id="9" name="TextBox 8">
            <a:extLst>
              <a:ext uri="{FF2B5EF4-FFF2-40B4-BE49-F238E27FC236}">
                <a16:creationId xmlns:a16="http://schemas.microsoft.com/office/drawing/2014/main" id="{6B4E2205-3EE8-8DB9-634E-BDB820C823A0}"/>
              </a:ext>
            </a:extLst>
          </p:cNvPr>
          <p:cNvSpPr txBox="1"/>
          <p:nvPr/>
        </p:nvSpPr>
        <p:spPr>
          <a:xfrm>
            <a:off x="234991" y="5365985"/>
            <a:ext cx="2929072" cy="923330"/>
          </a:xfrm>
          <a:prstGeom prst="rect">
            <a:avLst/>
          </a:prstGeom>
          <a:noFill/>
        </p:spPr>
        <p:txBody>
          <a:bodyPr wrap="none" rtlCol="0">
            <a:spAutoFit/>
          </a:bodyPr>
          <a:lstStyle/>
          <a:p>
            <a:r>
              <a:rPr lang="en-US" dirty="0"/>
              <a:t>Laura (“Lala”) Kaizer, MPH</a:t>
            </a:r>
          </a:p>
          <a:p>
            <a:r>
              <a:rPr lang="en-US" dirty="0"/>
              <a:t>Research Instructor</a:t>
            </a:r>
          </a:p>
          <a:p>
            <a:r>
              <a:rPr lang="en-US" dirty="0"/>
              <a:t>CIDA</a:t>
            </a:r>
          </a:p>
        </p:txBody>
      </p:sp>
      <p:sp>
        <p:nvSpPr>
          <p:cNvPr id="10" name="TextBox 9">
            <a:extLst>
              <a:ext uri="{FF2B5EF4-FFF2-40B4-BE49-F238E27FC236}">
                <a16:creationId xmlns:a16="http://schemas.microsoft.com/office/drawing/2014/main" id="{C41E6EDC-1273-55EA-504F-45CCE985F892}"/>
              </a:ext>
            </a:extLst>
          </p:cNvPr>
          <p:cNvSpPr txBox="1"/>
          <p:nvPr/>
        </p:nvSpPr>
        <p:spPr>
          <a:xfrm>
            <a:off x="8222717" y="5227486"/>
            <a:ext cx="2300630" cy="923330"/>
          </a:xfrm>
          <a:prstGeom prst="rect">
            <a:avLst/>
          </a:prstGeom>
          <a:noFill/>
        </p:spPr>
        <p:txBody>
          <a:bodyPr wrap="none" rtlCol="0">
            <a:spAutoFit/>
          </a:bodyPr>
          <a:lstStyle/>
          <a:p>
            <a:r>
              <a:rPr lang="en-US" dirty="0"/>
              <a:t>Heather Smyth, PhD</a:t>
            </a:r>
          </a:p>
          <a:p>
            <a:r>
              <a:rPr lang="en-US" dirty="0"/>
              <a:t>Research Associate</a:t>
            </a:r>
          </a:p>
          <a:p>
            <a:r>
              <a:rPr lang="en-US" dirty="0"/>
              <a:t>CIDA</a:t>
            </a:r>
          </a:p>
        </p:txBody>
      </p:sp>
      <p:pic>
        <p:nvPicPr>
          <p:cNvPr id="12" name="Picture 11" descr="A person smiling at the camera&#10;&#10;Description automatically generated">
            <a:extLst>
              <a:ext uri="{FF2B5EF4-FFF2-40B4-BE49-F238E27FC236}">
                <a16:creationId xmlns:a16="http://schemas.microsoft.com/office/drawing/2014/main" id="{24F33511-33A4-1268-6380-7492CB257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436" y="1857375"/>
            <a:ext cx="3168384" cy="3370111"/>
          </a:xfrm>
          <a:prstGeom prst="rect">
            <a:avLst/>
          </a:prstGeom>
        </p:spPr>
      </p:pic>
      <p:pic>
        <p:nvPicPr>
          <p:cNvPr id="14" name="Picture 13" descr="A close-up of a person smiling&#10;&#10;Description automatically generated">
            <a:extLst>
              <a:ext uri="{FF2B5EF4-FFF2-40B4-BE49-F238E27FC236}">
                <a16:creationId xmlns:a16="http://schemas.microsoft.com/office/drawing/2014/main" id="{42733B44-7C14-BCDB-FA01-D10D894CF6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2716" y="1911219"/>
            <a:ext cx="3018995" cy="3316267"/>
          </a:xfrm>
          <a:prstGeom prst="rect">
            <a:avLst/>
          </a:prstGeom>
        </p:spPr>
      </p:pic>
    </p:spTree>
    <p:extLst>
      <p:ext uri="{BB962C8B-B14F-4D97-AF65-F5344CB8AC3E}">
        <p14:creationId xmlns:p14="http://schemas.microsoft.com/office/powerpoint/2010/main" val="804278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C8043-B613-B51F-624C-028F4BA9798B}"/>
              </a:ext>
            </a:extLst>
          </p:cNvPr>
          <p:cNvSpPr>
            <a:spLocks noGrp="1"/>
          </p:cNvSpPr>
          <p:nvPr>
            <p:ph type="title"/>
          </p:nvPr>
        </p:nvSpPr>
        <p:spPr/>
        <p:txBody>
          <a:bodyPr>
            <a:normAutofit/>
          </a:bodyPr>
          <a:lstStyle/>
          <a:p>
            <a:r>
              <a:rPr lang="en-US" sz="3200" dirty="0"/>
              <a:t>Device Type: Specificity of Measurement Outcomes </a:t>
            </a:r>
          </a:p>
        </p:txBody>
      </p:sp>
      <p:sp>
        <p:nvSpPr>
          <p:cNvPr id="3" name="Content Placeholder 2">
            <a:extLst>
              <a:ext uri="{FF2B5EF4-FFF2-40B4-BE49-F238E27FC236}">
                <a16:creationId xmlns:a16="http://schemas.microsoft.com/office/drawing/2014/main" id="{45733C34-700A-8F1F-7B74-EE633B1DF092}"/>
              </a:ext>
            </a:extLst>
          </p:cNvPr>
          <p:cNvSpPr>
            <a:spLocks noGrp="1"/>
          </p:cNvSpPr>
          <p:nvPr>
            <p:ph idx="1"/>
          </p:nvPr>
        </p:nvSpPr>
        <p:spPr>
          <a:xfrm>
            <a:off x="838200" y="2027493"/>
            <a:ext cx="10515600" cy="4060569"/>
          </a:xfrm>
        </p:spPr>
        <p:txBody>
          <a:bodyPr>
            <a:normAutofit lnSpcReduction="10000"/>
          </a:bodyPr>
          <a:lstStyle/>
          <a:p>
            <a:r>
              <a:rPr lang="en-US" dirty="0"/>
              <a:t>Physical activity monitors </a:t>
            </a:r>
            <a:r>
              <a:rPr lang="en-US" u="sng" dirty="0"/>
              <a:t>measure</a:t>
            </a:r>
            <a:r>
              <a:rPr lang="en-US" dirty="0"/>
              <a:t> acceleration and </a:t>
            </a:r>
            <a:r>
              <a:rPr lang="en-US" u="sng" dirty="0"/>
              <a:t>estimate</a:t>
            </a:r>
            <a:r>
              <a:rPr lang="en-US" dirty="0"/>
              <a:t> physical activity</a:t>
            </a:r>
          </a:p>
          <a:p>
            <a:r>
              <a:rPr lang="en-US" dirty="0"/>
              <a:t>What are the meaningful metrics you want from the data?</a:t>
            </a:r>
          </a:p>
          <a:p>
            <a:pPr lvl="1"/>
            <a:r>
              <a:rPr lang="en-US" dirty="0"/>
              <a:t>Total steps</a:t>
            </a:r>
          </a:p>
          <a:p>
            <a:pPr lvl="1"/>
            <a:r>
              <a:rPr lang="en-US" dirty="0"/>
              <a:t>Step cadence</a:t>
            </a:r>
          </a:p>
          <a:p>
            <a:pPr lvl="1"/>
            <a:r>
              <a:rPr lang="en-US" dirty="0"/>
              <a:t>Light physical activity</a:t>
            </a:r>
          </a:p>
          <a:p>
            <a:pPr lvl="1"/>
            <a:r>
              <a:rPr lang="en-US" dirty="0"/>
              <a:t>Moderate to vigorous physical activity</a:t>
            </a:r>
          </a:p>
          <a:p>
            <a:pPr lvl="1"/>
            <a:r>
              <a:rPr lang="en-US" dirty="0"/>
              <a:t>Sitting time</a:t>
            </a:r>
          </a:p>
          <a:p>
            <a:r>
              <a:rPr lang="en-US" dirty="0"/>
              <a:t>Bottom line: Make sure your device can actually measure what you want to measure in your specific clinical population</a:t>
            </a:r>
          </a:p>
        </p:txBody>
      </p:sp>
      <p:sp>
        <p:nvSpPr>
          <p:cNvPr id="4" name="TextBox 3">
            <a:extLst>
              <a:ext uri="{FF2B5EF4-FFF2-40B4-BE49-F238E27FC236}">
                <a16:creationId xmlns:a16="http://schemas.microsoft.com/office/drawing/2014/main" id="{E9874A2B-C7EB-F45F-9302-6E0649B719FE}"/>
              </a:ext>
            </a:extLst>
          </p:cNvPr>
          <p:cNvSpPr txBox="1"/>
          <p:nvPr/>
        </p:nvSpPr>
        <p:spPr>
          <a:xfrm>
            <a:off x="8673391" y="6391955"/>
            <a:ext cx="3198311" cy="369332"/>
          </a:xfrm>
          <a:prstGeom prst="rect">
            <a:avLst/>
          </a:prstGeom>
          <a:noFill/>
        </p:spPr>
        <p:txBody>
          <a:bodyPr wrap="none" rtlCol="0">
            <a:spAutoFit/>
          </a:bodyPr>
          <a:lstStyle/>
          <a:p>
            <a:r>
              <a:rPr lang="en-US" dirty="0"/>
              <a:t>Slide Credit: Jen Blankenship</a:t>
            </a:r>
          </a:p>
        </p:txBody>
      </p:sp>
    </p:spTree>
    <p:extLst>
      <p:ext uri="{BB962C8B-B14F-4D97-AF65-F5344CB8AC3E}">
        <p14:creationId xmlns:p14="http://schemas.microsoft.com/office/powerpoint/2010/main" val="1920608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93218E3-990D-27EC-ACEA-29ACA544AED3}"/>
              </a:ext>
            </a:extLst>
          </p:cNvPr>
          <p:cNvGrpSpPr/>
          <p:nvPr/>
        </p:nvGrpSpPr>
        <p:grpSpPr>
          <a:xfrm>
            <a:off x="4984750" y="1016000"/>
            <a:ext cx="6934200" cy="5683250"/>
            <a:chOff x="2355850" y="1003300"/>
            <a:chExt cx="6934200" cy="5683250"/>
          </a:xfrm>
        </p:grpSpPr>
        <p:sp>
          <p:nvSpPr>
            <p:cNvPr id="5" name="Oval 4">
              <a:extLst>
                <a:ext uri="{FF2B5EF4-FFF2-40B4-BE49-F238E27FC236}">
                  <a16:creationId xmlns:a16="http://schemas.microsoft.com/office/drawing/2014/main" id="{2A09489D-9B64-7958-BD68-06A26BBE95CD}"/>
                </a:ext>
              </a:extLst>
            </p:cNvPr>
            <p:cNvSpPr/>
            <p:nvPr/>
          </p:nvSpPr>
          <p:spPr>
            <a:xfrm>
              <a:off x="4997450" y="1003300"/>
              <a:ext cx="1606550" cy="1651000"/>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Consumer vs Research Grade</a:t>
              </a:r>
            </a:p>
          </p:txBody>
        </p:sp>
        <p:sp>
          <p:nvSpPr>
            <p:cNvPr id="7" name="Oval 6">
              <a:extLst>
                <a:ext uri="{FF2B5EF4-FFF2-40B4-BE49-F238E27FC236}">
                  <a16:creationId xmlns:a16="http://schemas.microsoft.com/office/drawing/2014/main" id="{F3B28A18-371E-E75B-705B-71420799B40C}"/>
                </a:ext>
              </a:extLst>
            </p:cNvPr>
            <p:cNvSpPr/>
            <p:nvPr/>
          </p:nvSpPr>
          <p:spPr>
            <a:xfrm>
              <a:off x="2355850" y="3054350"/>
              <a:ext cx="1606550" cy="1651000"/>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Reliability and Validity</a:t>
              </a:r>
            </a:p>
          </p:txBody>
        </p:sp>
        <p:sp>
          <p:nvSpPr>
            <p:cNvPr id="8" name="Oval 7">
              <a:extLst>
                <a:ext uri="{FF2B5EF4-FFF2-40B4-BE49-F238E27FC236}">
                  <a16:creationId xmlns:a16="http://schemas.microsoft.com/office/drawing/2014/main" id="{FBF39B73-6F00-F85B-B9EA-7FCEC5E4C8BA}"/>
                </a:ext>
              </a:extLst>
            </p:cNvPr>
            <p:cNvSpPr/>
            <p:nvPr/>
          </p:nvSpPr>
          <p:spPr>
            <a:xfrm>
              <a:off x="4959350" y="5035550"/>
              <a:ext cx="1606550" cy="1651000"/>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Specificity of Outcome Measurement</a:t>
              </a:r>
            </a:p>
          </p:txBody>
        </p:sp>
        <p:sp>
          <p:nvSpPr>
            <p:cNvPr id="9" name="Oval 8">
              <a:extLst>
                <a:ext uri="{FF2B5EF4-FFF2-40B4-BE49-F238E27FC236}">
                  <a16:creationId xmlns:a16="http://schemas.microsoft.com/office/drawing/2014/main" id="{7A48A09D-776C-B5B6-F8AA-5B90C191489A}"/>
                </a:ext>
              </a:extLst>
            </p:cNvPr>
            <p:cNvSpPr/>
            <p:nvPr/>
          </p:nvSpPr>
          <p:spPr>
            <a:xfrm>
              <a:off x="7632700" y="3022600"/>
              <a:ext cx="1657350" cy="1651000"/>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Suitability for Clinical Population</a:t>
              </a:r>
            </a:p>
          </p:txBody>
        </p:sp>
        <p:sp>
          <p:nvSpPr>
            <p:cNvPr id="10" name="Oval 9">
              <a:extLst>
                <a:ext uri="{FF2B5EF4-FFF2-40B4-BE49-F238E27FC236}">
                  <a16:creationId xmlns:a16="http://schemas.microsoft.com/office/drawing/2014/main" id="{4AEA7690-1030-CC3C-AD3D-C4D9A3A5726F}"/>
                </a:ext>
              </a:extLst>
            </p:cNvPr>
            <p:cNvSpPr/>
            <p:nvPr/>
          </p:nvSpPr>
          <p:spPr>
            <a:xfrm>
              <a:off x="4984750" y="3028950"/>
              <a:ext cx="1606550" cy="1651000"/>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Device Decision-Making</a:t>
              </a:r>
            </a:p>
          </p:txBody>
        </p:sp>
        <p:sp>
          <p:nvSpPr>
            <p:cNvPr id="15" name="Arc 14">
              <a:extLst>
                <a:ext uri="{FF2B5EF4-FFF2-40B4-BE49-F238E27FC236}">
                  <a16:creationId xmlns:a16="http://schemas.microsoft.com/office/drawing/2014/main" id="{31A3FB8A-67DE-1ED5-7A73-51F4E23681E1}"/>
                </a:ext>
              </a:extLst>
            </p:cNvPr>
            <p:cNvSpPr/>
            <p:nvPr/>
          </p:nvSpPr>
          <p:spPr>
            <a:xfrm>
              <a:off x="4959350" y="1758950"/>
              <a:ext cx="3371850" cy="2508249"/>
            </a:xfrm>
            <a:prstGeom prst="arc">
              <a:avLst/>
            </a:prstGeom>
            <a:ln w="53975">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0757B90A-D80C-ED69-2FD0-F084D28FD390}"/>
                </a:ext>
              </a:extLst>
            </p:cNvPr>
            <p:cNvSpPr/>
            <p:nvPr/>
          </p:nvSpPr>
          <p:spPr>
            <a:xfrm rot="16036220">
              <a:off x="3605533" y="1301516"/>
              <a:ext cx="2936414" cy="3827005"/>
            </a:xfrm>
            <a:prstGeom prst="arc">
              <a:avLst/>
            </a:prstGeom>
            <a:ln w="53975">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338131E5-6A17-B667-F611-11DF74418FB0}"/>
                </a:ext>
              </a:extLst>
            </p:cNvPr>
            <p:cNvSpPr/>
            <p:nvPr/>
          </p:nvSpPr>
          <p:spPr>
            <a:xfrm rot="5231398">
              <a:off x="5070725" y="2542014"/>
              <a:ext cx="2815594" cy="3981261"/>
            </a:xfrm>
            <a:prstGeom prst="arc">
              <a:avLst/>
            </a:prstGeom>
            <a:ln w="53975">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91AA7335-179D-444A-38ED-77400A3757F0}"/>
                </a:ext>
              </a:extLst>
            </p:cNvPr>
            <p:cNvSpPr/>
            <p:nvPr/>
          </p:nvSpPr>
          <p:spPr>
            <a:xfrm rot="10800000">
              <a:off x="3165474" y="3458239"/>
              <a:ext cx="3609975" cy="2517110"/>
            </a:xfrm>
            <a:prstGeom prst="arc">
              <a:avLst/>
            </a:prstGeom>
            <a:ln w="53975">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 name="TextBox 2">
            <a:extLst>
              <a:ext uri="{FF2B5EF4-FFF2-40B4-BE49-F238E27FC236}">
                <a16:creationId xmlns:a16="http://schemas.microsoft.com/office/drawing/2014/main" id="{D03BAAD9-F316-E221-D2C1-01451D713DF1}"/>
              </a:ext>
            </a:extLst>
          </p:cNvPr>
          <p:cNvSpPr txBox="1"/>
          <p:nvPr/>
        </p:nvSpPr>
        <p:spPr>
          <a:xfrm>
            <a:off x="1249059" y="1989832"/>
            <a:ext cx="4104009" cy="1077218"/>
          </a:xfrm>
          <a:prstGeom prst="rect">
            <a:avLst/>
          </a:prstGeom>
          <a:noFill/>
        </p:spPr>
        <p:txBody>
          <a:bodyPr wrap="none" rtlCol="0">
            <a:spAutoFit/>
          </a:bodyPr>
          <a:lstStyle/>
          <a:p>
            <a:r>
              <a:rPr lang="en-US" sz="3200" dirty="0"/>
              <a:t>Statistician vs PI role </a:t>
            </a:r>
          </a:p>
          <a:p>
            <a:r>
              <a:rPr lang="en-US" sz="3200" dirty="0"/>
              <a:t>in this process?</a:t>
            </a:r>
          </a:p>
        </p:txBody>
      </p:sp>
    </p:spTree>
    <p:extLst>
      <p:ext uri="{BB962C8B-B14F-4D97-AF65-F5344CB8AC3E}">
        <p14:creationId xmlns:p14="http://schemas.microsoft.com/office/powerpoint/2010/main" val="878905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6AF29-FBF7-83CC-555E-B76F1D5D3BD6}"/>
              </a:ext>
            </a:extLst>
          </p:cNvPr>
          <p:cNvSpPr>
            <a:spLocks noGrp="1"/>
          </p:cNvSpPr>
          <p:nvPr>
            <p:ph type="title"/>
          </p:nvPr>
        </p:nvSpPr>
        <p:spPr/>
        <p:txBody>
          <a:bodyPr>
            <a:normAutofit/>
          </a:bodyPr>
          <a:lstStyle/>
          <a:p>
            <a:r>
              <a:rPr lang="en-US" dirty="0"/>
              <a:t>Wearable devices in research</a:t>
            </a:r>
          </a:p>
        </p:txBody>
      </p:sp>
      <p:sp>
        <p:nvSpPr>
          <p:cNvPr id="4" name="Rectangle 3">
            <a:extLst>
              <a:ext uri="{FF2B5EF4-FFF2-40B4-BE49-F238E27FC236}">
                <a16:creationId xmlns:a16="http://schemas.microsoft.com/office/drawing/2014/main" id="{60547E63-7290-BF21-7C35-8F8387E6581E}"/>
              </a:ext>
            </a:extLst>
          </p:cNvPr>
          <p:cNvSpPr/>
          <p:nvPr/>
        </p:nvSpPr>
        <p:spPr>
          <a:xfrm>
            <a:off x="571254" y="2150806"/>
            <a:ext cx="4819896" cy="414503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u="sng" dirty="0"/>
              <a:t>Pros:</a:t>
            </a:r>
          </a:p>
          <a:p>
            <a:pPr marL="285750" indent="-285750">
              <a:buFont typeface="Arial" panose="020B0604020202020204" pitchFamily="34" charset="0"/>
              <a:buChar char="•"/>
            </a:pPr>
            <a:r>
              <a:rPr lang="en-US" dirty="0"/>
              <a:t>Objective, biologic measurement</a:t>
            </a:r>
          </a:p>
          <a:p>
            <a:pPr marL="285750" indent="-285750">
              <a:buFont typeface="Arial" panose="020B0604020202020204" pitchFamily="34" charset="0"/>
              <a:buChar char="•"/>
            </a:pPr>
            <a:r>
              <a:rPr lang="en-US" dirty="0"/>
              <a:t>Continuous monitoring, rich data</a:t>
            </a:r>
          </a:p>
          <a:p>
            <a:pPr marL="285750" indent="-285750">
              <a:buFont typeface="Arial" panose="020B0604020202020204" pitchFamily="34" charset="0"/>
              <a:buChar char="•"/>
            </a:pPr>
            <a:r>
              <a:rPr lang="en-US" dirty="0"/>
              <a:t>Remote data collection</a:t>
            </a:r>
          </a:p>
          <a:p>
            <a:pPr marL="285750" indent="-285750">
              <a:buFont typeface="Arial" panose="020B0604020202020204" pitchFamily="34" charset="0"/>
              <a:buChar char="•"/>
            </a:pPr>
            <a:r>
              <a:rPr lang="en-US" dirty="0"/>
              <a:t>Broader trial participation </a:t>
            </a:r>
          </a:p>
          <a:p>
            <a:pPr marL="285750" indent="-285750">
              <a:buFont typeface="Arial" panose="020B0604020202020204" pitchFamily="34" charset="0"/>
              <a:buChar char="•"/>
            </a:pPr>
            <a:r>
              <a:rPr lang="en-US" dirty="0"/>
              <a:t>Non-intrusive</a:t>
            </a:r>
          </a:p>
          <a:p>
            <a:pPr marL="285750" indent="-285750">
              <a:buFont typeface="Arial" panose="020B0604020202020204" pitchFamily="34" charset="0"/>
              <a:buChar char="•"/>
            </a:pPr>
            <a:r>
              <a:rPr lang="en-US" dirty="0"/>
              <a:t>Potential for improved equity</a:t>
            </a:r>
          </a:p>
        </p:txBody>
      </p:sp>
      <p:sp>
        <p:nvSpPr>
          <p:cNvPr id="6" name="Rectangle 5">
            <a:extLst>
              <a:ext uri="{FF2B5EF4-FFF2-40B4-BE49-F238E27FC236}">
                <a16:creationId xmlns:a16="http://schemas.microsoft.com/office/drawing/2014/main" id="{4F558918-73FC-2F35-B299-092A66D22121}"/>
              </a:ext>
            </a:extLst>
          </p:cNvPr>
          <p:cNvSpPr/>
          <p:nvPr/>
        </p:nvSpPr>
        <p:spPr>
          <a:xfrm>
            <a:off x="6381750" y="2141466"/>
            <a:ext cx="5391396" cy="416371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u="sng" dirty="0"/>
              <a:t>Considerations:</a:t>
            </a:r>
          </a:p>
          <a:p>
            <a:pPr marL="285750" indent="-285750">
              <a:buFont typeface="Arial" panose="020B0604020202020204" pitchFamily="34" charset="0"/>
              <a:buChar char="•"/>
            </a:pPr>
            <a:r>
              <a:rPr lang="en-US" dirty="0"/>
              <a:t>Expensive (devices and data processing)</a:t>
            </a:r>
          </a:p>
          <a:p>
            <a:pPr marL="285750" indent="-285750">
              <a:buFont typeface="Arial" panose="020B0604020202020204" pitchFamily="34" charset="0"/>
              <a:buChar char="•"/>
            </a:pPr>
            <a:r>
              <a:rPr lang="en-US" dirty="0"/>
              <a:t>Feedback loops – are wearables interventions?</a:t>
            </a:r>
          </a:p>
          <a:p>
            <a:pPr marL="742950" lvl="1" indent="-285750">
              <a:buFont typeface="Arial" panose="020B0604020202020204" pitchFamily="34" charset="0"/>
              <a:buChar char="•"/>
            </a:pPr>
            <a:r>
              <a:rPr lang="en-US" dirty="0"/>
              <a:t>Wash out period</a:t>
            </a:r>
          </a:p>
          <a:p>
            <a:pPr marL="285750" indent="-285750">
              <a:buFont typeface="Arial" panose="020B0604020202020204" pitchFamily="34" charset="0"/>
              <a:buChar char="•"/>
            </a:pPr>
            <a:r>
              <a:rPr lang="en-US" dirty="0"/>
              <a:t>Unit of measurement </a:t>
            </a:r>
          </a:p>
          <a:p>
            <a:pPr marL="285750" indent="-285750">
              <a:buFont typeface="Arial" panose="020B0604020202020204" pitchFamily="34" charset="0"/>
              <a:buChar char="•"/>
            </a:pPr>
            <a:r>
              <a:rPr lang="en-US" dirty="0"/>
              <a:t>Is the device suitable for participants being studied, clinically and practically</a:t>
            </a:r>
          </a:p>
          <a:p>
            <a:pPr marL="285750" indent="-285750">
              <a:buFont typeface="Arial" panose="020B0604020202020204" pitchFamily="34" charset="0"/>
              <a:buChar char="•"/>
            </a:pPr>
            <a:r>
              <a:rPr lang="en-US" dirty="0"/>
              <a:t>Battery life/wearability; device malfunction</a:t>
            </a:r>
          </a:p>
          <a:p>
            <a:pPr marL="285750" indent="-285750">
              <a:buFont typeface="Arial" panose="020B0604020202020204" pitchFamily="34" charset="0"/>
              <a:buChar char="•"/>
            </a:pPr>
            <a:r>
              <a:rPr lang="en-US" dirty="0"/>
              <a:t>Data security and privacy concerns</a:t>
            </a:r>
          </a:p>
          <a:p>
            <a:pPr marL="285750" indent="-285750">
              <a:buFont typeface="Arial" panose="020B0604020202020204" pitchFamily="34" charset="0"/>
              <a:buChar char="•"/>
            </a:pPr>
            <a:r>
              <a:rPr lang="en-US" b="1" dirty="0"/>
              <a:t>How to transfer and process data</a:t>
            </a:r>
          </a:p>
          <a:p>
            <a:pPr marL="742950" lvl="1" indent="-285750">
              <a:buFont typeface="Arial" panose="020B0604020202020204" pitchFamily="34" charset="0"/>
              <a:buChar char="•"/>
            </a:pPr>
            <a:r>
              <a:rPr lang="en-US" dirty="0"/>
              <a:t>Processing time and efforts</a:t>
            </a:r>
          </a:p>
          <a:p>
            <a:pPr marL="285750" indent="-285750">
              <a:buFont typeface="Arial" panose="020B0604020202020204" pitchFamily="34" charset="0"/>
              <a:buChar char="•"/>
            </a:pPr>
            <a:r>
              <a:rPr lang="en-US" b="1" dirty="0"/>
              <a:t>Role in statistical models</a:t>
            </a:r>
          </a:p>
          <a:p>
            <a:pPr marL="742950" lvl="1" indent="-285750">
              <a:buFont typeface="Arial" panose="020B0604020202020204" pitchFamily="34" charset="0"/>
              <a:buChar char="•"/>
            </a:pPr>
            <a:r>
              <a:rPr lang="en-US" dirty="0"/>
              <a:t>Interpretation of data</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97622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347FE-99FD-BE9B-FD44-EC0811A3BD49}"/>
              </a:ext>
            </a:extLst>
          </p:cNvPr>
          <p:cNvSpPr>
            <a:spLocks noGrp="1"/>
          </p:cNvSpPr>
          <p:nvPr>
            <p:ph type="title"/>
          </p:nvPr>
        </p:nvSpPr>
        <p:spPr/>
        <p:txBody>
          <a:bodyPr>
            <a:normAutofit fontScale="90000"/>
          </a:bodyPr>
          <a:lstStyle/>
          <a:p>
            <a:r>
              <a:rPr lang="en-US" dirty="0"/>
              <a:t>Wearables and Study Planning/Grant Writing</a:t>
            </a:r>
          </a:p>
        </p:txBody>
      </p:sp>
      <p:sp>
        <p:nvSpPr>
          <p:cNvPr id="3" name="Content Placeholder 2">
            <a:extLst>
              <a:ext uri="{FF2B5EF4-FFF2-40B4-BE49-F238E27FC236}">
                <a16:creationId xmlns:a16="http://schemas.microsoft.com/office/drawing/2014/main" id="{14A62068-2DD5-4556-554B-1ABF1DDF56D2}"/>
              </a:ext>
            </a:extLst>
          </p:cNvPr>
          <p:cNvSpPr>
            <a:spLocks noGrp="1"/>
          </p:cNvSpPr>
          <p:nvPr>
            <p:ph idx="1"/>
          </p:nvPr>
        </p:nvSpPr>
        <p:spPr>
          <a:xfrm>
            <a:off x="838200" y="1937007"/>
            <a:ext cx="10700938" cy="4404800"/>
          </a:xfrm>
        </p:spPr>
        <p:txBody>
          <a:bodyPr>
            <a:normAutofit/>
          </a:bodyPr>
          <a:lstStyle/>
          <a:p>
            <a:r>
              <a:rPr lang="en-US" dirty="0"/>
              <a:t>Perspective as collaborative biostatistician – working with PIs </a:t>
            </a:r>
          </a:p>
          <a:p>
            <a:r>
              <a:rPr lang="en-US" dirty="0"/>
              <a:t>Specific Aims: Be clear about goal for including wearable in study design</a:t>
            </a:r>
          </a:p>
          <a:p>
            <a:r>
              <a:rPr lang="en-US" dirty="0"/>
              <a:t>Research Questions/Hypotheses: Change over time versus collecting multiple time points</a:t>
            </a:r>
          </a:p>
          <a:p>
            <a:r>
              <a:rPr lang="en-US" dirty="0"/>
              <a:t>Analysis Plan and Data Management</a:t>
            </a:r>
          </a:p>
          <a:p>
            <a:r>
              <a:rPr lang="en-US" dirty="0"/>
              <a:t>Aims, Hypotheses, and Analysis Plan all need to match</a:t>
            </a:r>
          </a:p>
          <a:p>
            <a:r>
              <a:rPr lang="en-US" dirty="0"/>
              <a:t>Pilot data showing appropriateness of specific device for specific study</a:t>
            </a:r>
          </a:p>
          <a:p>
            <a:endParaRPr lang="en-US" dirty="0"/>
          </a:p>
        </p:txBody>
      </p:sp>
    </p:spTree>
    <p:extLst>
      <p:ext uri="{BB962C8B-B14F-4D97-AF65-F5344CB8AC3E}">
        <p14:creationId xmlns:p14="http://schemas.microsoft.com/office/powerpoint/2010/main" val="2117559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5195D-513D-6668-C038-AE1C76AAC5AE}"/>
              </a:ext>
            </a:extLst>
          </p:cNvPr>
          <p:cNvSpPr>
            <a:spLocks noGrp="1"/>
          </p:cNvSpPr>
          <p:nvPr>
            <p:ph type="title"/>
          </p:nvPr>
        </p:nvSpPr>
        <p:spPr>
          <a:xfrm>
            <a:off x="838200" y="773803"/>
            <a:ext cx="10515600" cy="1018699"/>
          </a:xfrm>
        </p:spPr>
        <p:txBody>
          <a:bodyPr/>
          <a:lstStyle/>
          <a:p>
            <a:r>
              <a:rPr lang="en-US" dirty="0"/>
              <a:t>Grant Budgeting</a:t>
            </a:r>
          </a:p>
        </p:txBody>
      </p:sp>
      <p:sp>
        <p:nvSpPr>
          <p:cNvPr id="3" name="Content Placeholder 2">
            <a:extLst>
              <a:ext uri="{FF2B5EF4-FFF2-40B4-BE49-F238E27FC236}">
                <a16:creationId xmlns:a16="http://schemas.microsoft.com/office/drawing/2014/main" id="{1BA43288-6539-2629-B2FF-6F232615BC23}"/>
              </a:ext>
            </a:extLst>
          </p:cNvPr>
          <p:cNvSpPr>
            <a:spLocks noGrp="1"/>
          </p:cNvSpPr>
          <p:nvPr>
            <p:ph idx="1"/>
          </p:nvPr>
        </p:nvSpPr>
        <p:spPr>
          <a:xfrm>
            <a:off x="838200" y="1792502"/>
            <a:ext cx="10515600" cy="4060569"/>
          </a:xfrm>
        </p:spPr>
        <p:txBody>
          <a:bodyPr/>
          <a:lstStyle/>
          <a:p>
            <a:r>
              <a:rPr lang="en-US" dirty="0"/>
              <a:t>Budgeting and incorporating statistical and data management support into a grant</a:t>
            </a:r>
          </a:p>
          <a:p>
            <a:r>
              <a:rPr lang="en-US" dirty="0"/>
              <a:t>Understand budget and resource considerations related to research studies involving data management and analysis of wearable technology</a:t>
            </a:r>
          </a:p>
          <a:p>
            <a:r>
              <a:rPr lang="en-US" dirty="0"/>
              <a:t>How do you know how much time to budget for yourself when consulting with someone using wearable devices</a:t>
            </a:r>
          </a:p>
          <a:p>
            <a:r>
              <a:rPr lang="en-US" dirty="0"/>
              <a:t>How do you advocate for yourself?</a:t>
            </a:r>
          </a:p>
          <a:p>
            <a:r>
              <a:rPr lang="en-US" dirty="0"/>
              <a:t>Avoid one-off situations (for statistician or PI)</a:t>
            </a:r>
          </a:p>
        </p:txBody>
      </p:sp>
      <p:pic>
        <p:nvPicPr>
          <p:cNvPr id="4" name="Picture 3" descr="Stacks of gold coins">
            <a:extLst>
              <a:ext uri="{FF2B5EF4-FFF2-40B4-BE49-F238E27FC236}">
                <a16:creationId xmlns:a16="http://schemas.microsoft.com/office/drawing/2014/main" id="{7F8E9C55-7655-B3EC-A226-BC29F9A2F5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0175" y="4743450"/>
            <a:ext cx="3171825" cy="2114550"/>
          </a:xfrm>
          <a:prstGeom prst="rect">
            <a:avLst/>
          </a:prstGeom>
        </p:spPr>
      </p:pic>
    </p:spTree>
    <p:extLst>
      <p:ext uri="{BB962C8B-B14F-4D97-AF65-F5344CB8AC3E}">
        <p14:creationId xmlns:p14="http://schemas.microsoft.com/office/powerpoint/2010/main" val="4114346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1B34E-F0DB-8F1C-6A07-D5973739F756}"/>
              </a:ext>
            </a:extLst>
          </p:cNvPr>
          <p:cNvSpPr>
            <a:spLocks noGrp="1"/>
          </p:cNvSpPr>
          <p:nvPr>
            <p:ph type="title"/>
          </p:nvPr>
        </p:nvSpPr>
        <p:spPr>
          <a:xfrm>
            <a:off x="838200" y="734157"/>
            <a:ext cx="10515600" cy="1018699"/>
          </a:xfrm>
        </p:spPr>
        <p:txBody>
          <a:bodyPr>
            <a:normAutofit/>
          </a:bodyPr>
          <a:lstStyle/>
          <a:p>
            <a:r>
              <a:rPr lang="en-US" dirty="0"/>
              <a:t>Overview of Clinical Example</a:t>
            </a:r>
          </a:p>
        </p:txBody>
      </p:sp>
      <p:sp>
        <p:nvSpPr>
          <p:cNvPr id="3" name="Content Placeholder 2">
            <a:extLst>
              <a:ext uri="{FF2B5EF4-FFF2-40B4-BE49-F238E27FC236}">
                <a16:creationId xmlns:a16="http://schemas.microsoft.com/office/drawing/2014/main" id="{DED0D265-B9C7-6145-E13A-F7771D033499}"/>
              </a:ext>
            </a:extLst>
          </p:cNvPr>
          <p:cNvSpPr>
            <a:spLocks noGrp="1"/>
          </p:cNvSpPr>
          <p:nvPr>
            <p:ph idx="1"/>
          </p:nvPr>
        </p:nvSpPr>
        <p:spPr>
          <a:xfrm>
            <a:off x="838200" y="1752856"/>
            <a:ext cx="10515600" cy="4798391"/>
          </a:xfrm>
        </p:spPr>
        <p:txBody>
          <a:bodyPr>
            <a:normAutofit fontScale="92500" lnSpcReduction="10000"/>
          </a:bodyPr>
          <a:lstStyle/>
          <a:p>
            <a:r>
              <a:rPr lang="en-US" dirty="0"/>
              <a:t>Focus on sleep and physical activity in context of weight loss intervention</a:t>
            </a:r>
          </a:p>
          <a:p>
            <a:endParaRPr lang="en-US" dirty="0"/>
          </a:p>
          <a:p>
            <a:endParaRPr lang="en-US" dirty="0"/>
          </a:p>
          <a:p>
            <a:endParaRPr lang="en-US" dirty="0"/>
          </a:p>
          <a:p>
            <a:r>
              <a:rPr lang="en-US" dirty="0"/>
              <a:t>Unique considerations for each – not all decision points are the same between sleep and physical activity</a:t>
            </a:r>
          </a:p>
          <a:p>
            <a:r>
              <a:rPr lang="en-US" dirty="0"/>
              <a:t>Generalizability to your research and different types of devices/outcomes</a:t>
            </a:r>
          </a:p>
          <a:p>
            <a:pPr lvl="1"/>
            <a:r>
              <a:rPr lang="en-US" dirty="0"/>
              <a:t>Critical thinking aspects of using wearables</a:t>
            </a:r>
          </a:p>
          <a:p>
            <a:pPr lvl="1"/>
            <a:r>
              <a:rPr lang="en-US" dirty="0"/>
              <a:t>Back and forth with subject matter expert (e.g., validity)</a:t>
            </a:r>
          </a:p>
          <a:p>
            <a:pPr lvl="1"/>
            <a:r>
              <a:rPr lang="en-US" dirty="0"/>
              <a:t>Question and check all assumptions</a:t>
            </a:r>
          </a:p>
        </p:txBody>
      </p:sp>
      <p:pic>
        <p:nvPicPr>
          <p:cNvPr id="5" name="Picture 4" descr="Woman jogging on cemented sidewalk">
            <a:extLst>
              <a:ext uri="{FF2B5EF4-FFF2-40B4-BE49-F238E27FC236}">
                <a16:creationId xmlns:a16="http://schemas.microsoft.com/office/drawing/2014/main" id="{E50D4D80-7E8C-FAAF-030D-5ACD7BDD3A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0648" y="2188302"/>
            <a:ext cx="1062238" cy="1591420"/>
          </a:xfrm>
          <a:prstGeom prst="rect">
            <a:avLst/>
          </a:prstGeom>
        </p:spPr>
      </p:pic>
      <p:pic>
        <p:nvPicPr>
          <p:cNvPr id="7" name="Picture 6" descr="Sleeping baby">
            <a:extLst>
              <a:ext uri="{FF2B5EF4-FFF2-40B4-BE49-F238E27FC236}">
                <a16:creationId xmlns:a16="http://schemas.microsoft.com/office/drawing/2014/main" id="{BF8694F7-4EAB-96AF-2F6A-090E092151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4138" y="2293327"/>
            <a:ext cx="1919470" cy="1279770"/>
          </a:xfrm>
          <a:prstGeom prst="rect">
            <a:avLst/>
          </a:prstGeom>
        </p:spPr>
      </p:pic>
    </p:spTree>
    <p:extLst>
      <p:ext uri="{BB962C8B-B14F-4D97-AF65-F5344CB8AC3E}">
        <p14:creationId xmlns:p14="http://schemas.microsoft.com/office/powerpoint/2010/main" val="175654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F631D-6BA2-B26B-9899-501DDFEF98FB}"/>
              </a:ext>
            </a:extLst>
          </p:cNvPr>
          <p:cNvSpPr>
            <a:spLocks noGrp="1"/>
          </p:cNvSpPr>
          <p:nvPr>
            <p:ph type="title"/>
          </p:nvPr>
        </p:nvSpPr>
        <p:spPr/>
        <p:txBody>
          <a:bodyPr/>
          <a:lstStyle/>
          <a:p>
            <a:r>
              <a:rPr lang="en-US" dirty="0"/>
              <a:t>Reproducible Data Processing</a:t>
            </a:r>
          </a:p>
        </p:txBody>
      </p:sp>
    </p:spTree>
    <p:extLst>
      <p:ext uri="{BB962C8B-B14F-4D97-AF65-F5344CB8AC3E}">
        <p14:creationId xmlns:p14="http://schemas.microsoft.com/office/powerpoint/2010/main" val="3397951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8909D-C28F-82D2-EF1F-7A7D413434F0}"/>
              </a:ext>
            </a:extLst>
          </p:cNvPr>
          <p:cNvSpPr>
            <a:spLocks noGrp="1"/>
          </p:cNvSpPr>
          <p:nvPr>
            <p:ph type="title"/>
          </p:nvPr>
        </p:nvSpPr>
        <p:spPr/>
        <p:txBody>
          <a:bodyPr>
            <a:normAutofit fontScale="90000"/>
          </a:bodyPr>
          <a:lstStyle/>
          <a:p>
            <a:r>
              <a:rPr lang="en-US" dirty="0"/>
              <a:t>Preface- on the investigator’s side- SETUP</a:t>
            </a:r>
          </a:p>
        </p:txBody>
      </p:sp>
      <p:pic>
        <p:nvPicPr>
          <p:cNvPr id="5" name="Picture 4" descr="A screenshot of a computer&#10;&#10;Description automatically generated">
            <a:extLst>
              <a:ext uri="{FF2B5EF4-FFF2-40B4-BE49-F238E27FC236}">
                <a16:creationId xmlns:a16="http://schemas.microsoft.com/office/drawing/2014/main" id="{A335E12C-6072-1D2B-64AA-06A5D8038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613" y="1707756"/>
            <a:ext cx="8714773" cy="5150244"/>
          </a:xfrm>
          <a:prstGeom prst="rect">
            <a:avLst/>
          </a:prstGeom>
        </p:spPr>
      </p:pic>
    </p:spTree>
    <p:extLst>
      <p:ext uri="{BB962C8B-B14F-4D97-AF65-F5344CB8AC3E}">
        <p14:creationId xmlns:p14="http://schemas.microsoft.com/office/powerpoint/2010/main" val="1294913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2F7C7-302B-DF98-D185-F9C1F48A12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60D95-9B14-7007-1459-1A70889DFDF2}"/>
              </a:ext>
            </a:extLst>
          </p:cNvPr>
          <p:cNvSpPr>
            <a:spLocks noGrp="1"/>
          </p:cNvSpPr>
          <p:nvPr>
            <p:ph type="title"/>
          </p:nvPr>
        </p:nvSpPr>
        <p:spPr/>
        <p:txBody>
          <a:bodyPr>
            <a:normAutofit fontScale="90000"/>
          </a:bodyPr>
          <a:lstStyle/>
          <a:p>
            <a:r>
              <a:rPr lang="en-US" dirty="0"/>
              <a:t>Preface- on the investigator’s side-SETUP</a:t>
            </a:r>
          </a:p>
        </p:txBody>
      </p:sp>
      <p:pic>
        <p:nvPicPr>
          <p:cNvPr id="4" name="Picture 3" descr="A screenshot of a computer&#10;&#10;Description automatically generated">
            <a:extLst>
              <a:ext uri="{FF2B5EF4-FFF2-40B4-BE49-F238E27FC236}">
                <a16:creationId xmlns:a16="http://schemas.microsoft.com/office/drawing/2014/main" id="{EF22A34C-E8FD-E2A5-1804-EFD86529C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916" y="1814707"/>
            <a:ext cx="8570167" cy="5043293"/>
          </a:xfrm>
          <a:prstGeom prst="rect">
            <a:avLst/>
          </a:prstGeom>
        </p:spPr>
      </p:pic>
    </p:spTree>
    <p:extLst>
      <p:ext uri="{BB962C8B-B14F-4D97-AF65-F5344CB8AC3E}">
        <p14:creationId xmlns:p14="http://schemas.microsoft.com/office/powerpoint/2010/main" val="1120776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E1A29-1E04-B011-65B5-390BEA0EC5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60EF43-399E-ED81-12BC-9798787D7FC1}"/>
              </a:ext>
            </a:extLst>
          </p:cNvPr>
          <p:cNvSpPr>
            <a:spLocks noGrp="1"/>
          </p:cNvSpPr>
          <p:nvPr>
            <p:ph type="title"/>
          </p:nvPr>
        </p:nvSpPr>
        <p:spPr/>
        <p:txBody>
          <a:bodyPr/>
          <a:lstStyle/>
          <a:p>
            <a:r>
              <a:rPr lang="en-US" dirty="0"/>
              <a:t>Preface- on the investigator’s side-POST</a:t>
            </a:r>
          </a:p>
        </p:txBody>
      </p:sp>
      <p:pic>
        <p:nvPicPr>
          <p:cNvPr id="7" name="Picture 6" descr="A screenshot of a graph&#10;&#10;Description automatically generated">
            <a:extLst>
              <a:ext uri="{FF2B5EF4-FFF2-40B4-BE49-F238E27FC236}">
                <a16:creationId xmlns:a16="http://schemas.microsoft.com/office/drawing/2014/main" id="{64F1F580-926D-3BAA-4C2F-AB3228792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8034" y="1695032"/>
            <a:ext cx="6495931" cy="5162968"/>
          </a:xfrm>
          <a:prstGeom prst="rect">
            <a:avLst/>
          </a:prstGeom>
        </p:spPr>
      </p:pic>
    </p:spTree>
    <p:extLst>
      <p:ext uri="{BB962C8B-B14F-4D97-AF65-F5344CB8AC3E}">
        <p14:creationId xmlns:p14="http://schemas.microsoft.com/office/powerpoint/2010/main" val="3240270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5D53-9D06-866C-AD01-8FC40A15A850}"/>
              </a:ext>
            </a:extLst>
          </p:cNvPr>
          <p:cNvSpPr>
            <a:spLocks noGrp="1"/>
          </p:cNvSpPr>
          <p:nvPr>
            <p:ph type="title"/>
          </p:nvPr>
        </p:nvSpPr>
        <p:spPr>
          <a:xfrm>
            <a:off x="768350" y="890940"/>
            <a:ext cx="10515600" cy="1018699"/>
          </a:xfrm>
        </p:spPr>
        <p:txBody>
          <a:bodyPr/>
          <a:lstStyle/>
          <a:p>
            <a:r>
              <a:rPr lang="en-US" dirty="0"/>
              <a:t>Acknowledgements</a:t>
            </a:r>
          </a:p>
        </p:txBody>
      </p:sp>
      <p:sp>
        <p:nvSpPr>
          <p:cNvPr id="3" name="Content Placeholder 2">
            <a:extLst>
              <a:ext uri="{FF2B5EF4-FFF2-40B4-BE49-F238E27FC236}">
                <a16:creationId xmlns:a16="http://schemas.microsoft.com/office/drawing/2014/main" id="{083909DE-17F0-F968-FC7F-F81375EE182B}"/>
              </a:ext>
            </a:extLst>
          </p:cNvPr>
          <p:cNvSpPr>
            <a:spLocks noGrp="1"/>
          </p:cNvSpPr>
          <p:nvPr>
            <p:ph idx="1"/>
          </p:nvPr>
        </p:nvSpPr>
        <p:spPr>
          <a:xfrm>
            <a:off x="838200" y="1804294"/>
            <a:ext cx="10585450" cy="4215506"/>
          </a:xfrm>
        </p:spPr>
        <p:txBody>
          <a:bodyPr>
            <a:normAutofit/>
          </a:bodyPr>
          <a:lstStyle/>
          <a:p>
            <a:r>
              <a:rPr lang="en-US" dirty="0"/>
              <a:t>Clinical Collaborators</a:t>
            </a:r>
          </a:p>
          <a:p>
            <a:endParaRPr lang="en-US" dirty="0"/>
          </a:p>
          <a:p>
            <a:endParaRPr lang="en-US" dirty="0"/>
          </a:p>
          <a:p>
            <a:endParaRPr lang="en-US" dirty="0"/>
          </a:p>
          <a:p>
            <a:endParaRPr lang="en-US" dirty="0"/>
          </a:p>
          <a:p>
            <a:endParaRPr lang="en-US" dirty="0"/>
          </a:p>
          <a:p>
            <a:r>
              <a:rPr lang="en-US" dirty="0"/>
              <a:t>Grant Funding</a:t>
            </a:r>
          </a:p>
          <a:p>
            <a:pPr lvl="1"/>
            <a:r>
              <a:rPr lang="en-US" b="0" i="0" dirty="0">
                <a:solidFill>
                  <a:srgbClr val="000000"/>
                </a:solidFill>
                <a:effectLst/>
                <a:latin typeface="Arial" panose="020B0604020202020204" pitchFamily="34" charset="0"/>
              </a:rPr>
              <a:t>NIH/NCATS Colorado CTSA Grant Number UM1 TR004399</a:t>
            </a:r>
          </a:p>
        </p:txBody>
      </p:sp>
      <p:pic>
        <p:nvPicPr>
          <p:cNvPr id="4" name="Content Placeholder 3">
            <a:extLst>
              <a:ext uri="{FF2B5EF4-FFF2-40B4-BE49-F238E27FC236}">
                <a16:creationId xmlns:a16="http://schemas.microsoft.com/office/drawing/2014/main" id="{8D1E3AA4-A84C-A04E-F80E-D7B51EEE8734}"/>
              </a:ext>
            </a:extLst>
          </p:cNvPr>
          <p:cNvPicPr>
            <a:picLocks noGrp="1" noChangeAspect="1"/>
          </p:cNvPicPr>
          <p:nvPr/>
        </p:nvPicPr>
        <p:blipFill>
          <a:blip r:embed="rId2"/>
          <a:stretch>
            <a:fillRect/>
          </a:stretch>
        </p:blipFill>
        <p:spPr>
          <a:xfrm>
            <a:off x="9384904" y="2476074"/>
            <a:ext cx="1453755" cy="1453755"/>
          </a:xfrm>
          <a:prstGeom prst="rect">
            <a:avLst/>
          </a:prstGeom>
          <a:ln w="25400">
            <a:solidFill>
              <a:schemeClr val="tx1"/>
            </a:solidFill>
          </a:ln>
        </p:spPr>
      </p:pic>
      <p:pic>
        <p:nvPicPr>
          <p:cNvPr id="5" name="Picture 4">
            <a:extLst>
              <a:ext uri="{FF2B5EF4-FFF2-40B4-BE49-F238E27FC236}">
                <a16:creationId xmlns:a16="http://schemas.microsoft.com/office/drawing/2014/main" id="{0FEDD58F-2CE7-B904-CDB3-1B1BAC602333}"/>
              </a:ext>
            </a:extLst>
          </p:cNvPr>
          <p:cNvPicPr>
            <a:picLocks noChangeAspect="1"/>
          </p:cNvPicPr>
          <p:nvPr/>
        </p:nvPicPr>
        <p:blipFill rotWithShape="1">
          <a:blip r:embed="rId3"/>
          <a:srcRect b="24894"/>
          <a:stretch/>
        </p:blipFill>
        <p:spPr>
          <a:xfrm>
            <a:off x="4035930" y="2403154"/>
            <a:ext cx="1346200" cy="1546081"/>
          </a:xfrm>
          <a:prstGeom prst="rect">
            <a:avLst/>
          </a:prstGeom>
          <a:ln w="25400">
            <a:solidFill>
              <a:schemeClr val="tx1"/>
            </a:solidFill>
          </a:ln>
        </p:spPr>
      </p:pic>
      <p:sp>
        <p:nvSpPr>
          <p:cNvPr id="6" name="TextBox 5">
            <a:extLst>
              <a:ext uri="{FF2B5EF4-FFF2-40B4-BE49-F238E27FC236}">
                <a16:creationId xmlns:a16="http://schemas.microsoft.com/office/drawing/2014/main" id="{8CE787B5-A46B-D0C5-1C8A-87AF21462ED3}"/>
              </a:ext>
            </a:extLst>
          </p:cNvPr>
          <p:cNvSpPr txBox="1"/>
          <p:nvPr/>
        </p:nvSpPr>
        <p:spPr>
          <a:xfrm>
            <a:off x="3086752" y="3949235"/>
            <a:ext cx="3244555" cy="369332"/>
          </a:xfrm>
          <a:prstGeom prst="rect">
            <a:avLst/>
          </a:prstGeom>
          <a:noFill/>
        </p:spPr>
        <p:txBody>
          <a:bodyPr wrap="square" rtlCol="0">
            <a:spAutoFit/>
          </a:bodyPr>
          <a:lstStyle/>
          <a:p>
            <a:pPr algn="ctr"/>
            <a:r>
              <a:rPr lang="en-US" dirty="0"/>
              <a:t>Victoria Catenacci, MD</a:t>
            </a:r>
          </a:p>
        </p:txBody>
      </p:sp>
      <p:pic>
        <p:nvPicPr>
          <p:cNvPr id="8" name="Picture 7" descr="A person wearing glasses and a striped shirt&#10;&#10;Description automatically generated">
            <a:extLst>
              <a:ext uri="{FF2B5EF4-FFF2-40B4-BE49-F238E27FC236}">
                <a16:creationId xmlns:a16="http://schemas.microsoft.com/office/drawing/2014/main" id="{F8521C33-5AC6-1855-7485-CE540890F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8289" y="2422562"/>
            <a:ext cx="1507267" cy="1507267"/>
          </a:xfrm>
          <a:prstGeom prst="rect">
            <a:avLst/>
          </a:prstGeom>
        </p:spPr>
      </p:pic>
      <p:pic>
        <p:nvPicPr>
          <p:cNvPr id="10" name="Picture 9" descr="Medium shot of a person smiling&#10;&#10;Description automatically generated">
            <a:extLst>
              <a:ext uri="{FF2B5EF4-FFF2-40B4-BE49-F238E27FC236}">
                <a16:creationId xmlns:a16="http://schemas.microsoft.com/office/drawing/2014/main" id="{DFD1DE4C-028A-BA23-D05C-FC5F7166F8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0283" y="2476073"/>
            <a:ext cx="1453755" cy="1453755"/>
          </a:xfrm>
          <a:prstGeom prst="rect">
            <a:avLst/>
          </a:prstGeom>
        </p:spPr>
      </p:pic>
      <p:sp>
        <p:nvSpPr>
          <p:cNvPr id="11" name="TextBox 10">
            <a:extLst>
              <a:ext uri="{FF2B5EF4-FFF2-40B4-BE49-F238E27FC236}">
                <a16:creationId xmlns:a16="http://schemas.microsoft.com/office/drawing/2014/main" id="{4C528EFA-C205-CF97-8F3D-E2A5A0B054C6}"/>
              </a:ext>
            </a:extLst>
          </p:cNvPr>
          <p:cNvSpPr txBox="1"/>
          <p:nvPr/>
        </p:nvSpPr>
        <p:spPr>
          <a:xfrm>
            <a:off x="8668045" y="3929828"/>
            <a:ext cx="2990555" cy="369332"/>
          </a:xfrm>
          <a:prstGeom prst="rect">
            <a:avLst/>
          </a:prstGeom>
          <a:noFill/>
        </p:spPr>
        <p:txBody>
          <a:bodyPr wrap="square" rtlCol="0">
            <a:spAutoFit/>
          </a:bodyPr>
          <a:lstStyle/>
          <a:p>
            <a:pPr algn="ctr"/>
            <a:r>
              <a:rPr lang="en-US" dirty="0"/>
              <a:t>Danielle Ostendorf, PhD</a:t>
            </a:r>
          </a:p>
        </p:txBody>
      </p:sp>
      <p:sp>
        <p:nvSpPr>
          <p:cNvPr id="12" name="TextBox 11">
            <a:extLst>
              <a:ext uri="{FF2B5EF4-FFF2-40B4-BE49-F238E27FC236}">
                <a16:creationId xmlns:a16="http://schemas.microsoft.com/office/drawing/2014/main" id="{DA2BB2A9-EEE4-ED61-7FFB-DBBED5327D00}"/>
              </a:ext>
            </a:extLst>
          </p:cNvPr>
          <p:cNvSpPr txBox="1"/>
          <p:nvPr/>
        </p:nvSpPr>
        <p:spPr>
          <a:xfrm>
            <a:off x="679450" y="3949235"/>
            <a:ext cx="2876255" cy="369332"/>
          </a:xfrm>
          <a:prstGeom prst="rect">
            <a:avLst/>
          </a:prstGeom>
          <a:noFill/>
        </p:spPr>
        <p:txBody>
          <a:bodyPr wrap="square" rtlCol="0">
            <a:spAutoFit/>
          </a:bodyPr>
          <a:lstStyle/>
          <a:p>
            <a:pPr algn="ctr"/>
            <a:r>
              <a:rPr lang="en-US" dirty="0"/>
              <a:t>Jen Blankenship, PhD</a:t>
            </a:r>
          </a:p>
        </p:txBody>
      </p:sp>
      <p:sp>
        <p:nvSpPr>
          <p:cNvPr id="13" name="TextBox 12">
            <a:extLst>
              <a:ext uri="{FF2B5EF4-FFF2-40B4-BE49-F238E27FC236}">
                <a16:creationId xmlns:a16="http://schemas.microsoft.com/office/drawing/2014/main" id="{19D87C36-D6D9-C7C7-59D9-A08CB525F7EB}"/>
              </a:ext>
            </a:extLst>
          </p:cNvPr>
          <p:cNvSpPr txBox="1"/>
          <p:nvPr/>
        </p:nvSpPr>
        <p:spPr>
          <a:xfrm>
            <a:off x="5892443" y="3931153"/>
            <a:ext cx="2876255" cy="369332"/>
          </a:xfrm>
          <a:prstGeom prst="rect">
            <a:avLst/>
          </a:prstGeom>
          <a:noFill/>
        </p:spPr>
        <p:txBody>
          <a:bodyPr wrap="square" rtlCol="0">
            <a:spAutoFit/>
          </a:bodyPr>
          <a:lstStyle/>
          <a:p>
            <a:pPr algn="ctr"/>
            <a:r>
              <a:rPr lang="en-US" dirty="0"/>
              <a:t>Seth Creasy, PhD</a:t>
            </a:r>
          </a:p>
        </p:txBody>
      </p:sp>
    </p:spTree>
    <p:extLst>
      <p:ext uri="{BB962C8B-B14F-4D97-AF65-F5344CB8AC3E}">
        <p14:creationId xmlns:p14="http://schemas.microsoft.com/office/powerpoint/2010/main" val="1776456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294B0-49E9-DE47-F973-42E2E8AED1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ABE6E0-C571-B120-81B0-8282838279CA}"/>
              </a:ext>
            </a:extLst>
          </p:cNvPr>
          <p:cNvSpPr>
            <a:spLocks noGrp="1"/>
          </p:cNvSpPr>
          <p:nvPr>
            <p:ph type="title"/>
          </p:nvPr>
        </p:nvSpPr>
        <p:spPr/>
        <p:txBody>
          <a:bodyPr/>
          <a:lstStyle/>
          <a:p>
            <a:r>
              <a:rPr lang="en-US" dirty="0"/>
              <a:t>Preface- on the investigator’s side-POST</a:t>
            </a:r>
          </a:p>
        </p:txBody>
      </p:sp>
      <p:pic>
        <p:nvPicPr>
          <p:cNvPr id="4" name="Picture 3" descr="A screenshot of a computer&#10;&#10;Description automatically generated">
            <a:extLst>
              <a:ext uri="{FF2B5EF4-FFF2-40B4-BE49-F238E27FC236}">
                <a16:creationId xmlns:a16="http://schemas.microsoft.com/office/drawing/2014/main" id="{F36EF576-15A8-CC16-52C7-99EE64AFE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425" y="1937006"/>
            <a:ext cx="10075150" cy="4835434"/>
          </a:xfrm>
          <a:prstGeom prst="rect">
            <a:avLst/>
          </a:prstGeom>
        </p:spPr>
      </p:pic>
    </p:spTree>
    <p:extLst>
      <p:ext uri="{BB962C8B-B14F-4D97-AF65-F5344CB8AC3E}">
        <p14:creationId xmlns:p14="http://schemas.microsoft.com/office/powerpoint/2010/main" val="1890493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88361-4031-8305-84E2-39BA286953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4C0DDC-3CDF-0B43-8DF5-51A8DFCFD2DB}"/>
              </a:ext>
            </a:extLst>
          </p:cNvPr>
          <p:cNvSpPr>
            <a:spLocks noGrp="1"/>
          </p:cNvSpPr>
          <p:nvPr>
            <p:ph type="title"/>
          </p:nvPr>
        </p:nvSpPr>
        <p:spPr/>
        <p:txBody>
          <a:bodyPr/>
          <a:lstStyle/>
          <a:p>
            <a:r>
              <a:rPr lang="en-US" dirty="0"/>
              <a:t>Preface- on the investigator’s side</a:t>
            </a:r>
          </a:p>
        </p:txBody>
      </p:sp>
      <p:sp>
        <p:nvSpPr>
          <p:cNvPr id="3" name="Thought Bubble: Cloud 2">
            <a:extLst>
              <a:ext uri="{FF2B5EF4-FFF2-40B4-BE49-F238E27FC236}">
                <a16:creationId xmlns:a16="http://schemas.microsoft.com/office/drawing/2014/main" id="{DC3AD7DA-8EA0-E496-1501-B69ED4403184}"/>
              </a:ext>
            </a:extLst>
          </p:cNvPr>
          <p:cNvSpPr/>
          <p:nvPr/>
        </p:nvSpPr>
        <p:spPr>
          <a:xfrm>
            <a:off x="4550003" y="2243579"/>
            <a:ext cx="3179975" cy="2297583"/>
          </a:xfrm>
          <a:prstGeom prst="cloudCallout">
            <a:avLst>
              <a:gd name="adj1" fmla="val -91941"/>
              <a:gd name="adj2" fmla="val 119425"/>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800" dirty="0"/>
              <a:t>The main idea here is…</a:t>
            </a:r>
          </a:p>
        </p:txBody>
      </p:sp>
    </p:spTree>
    <p:extLst>
      <p:ext uri="{BB962C8B-B14F-4D97-AF65-F5344CB8AC3E}">
        <p14:creationId xmlns:p14="http://schemas.microsoft.com/office/powerpoint/2010/main" val="2493453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38F6E-B29A-DC67-B07B-D833324ED8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DC6ADF-FDCF-FB43-626A-C2466B0E0385}"/>
              </a:ext>
            </a:extLst>
          </p:cNvPr>
          <p:cNvSpPr>
            <a:spLocks noGrp="1"/>
          </p:cNvSpPr>
          <p:nvPr>
            <p:ph type="title"/>
          </p:nvPr>
        </p:nvSpPr>
        <p:spPr/>
        <p:txBody>
          <a:bodyPr/>
          <a:lstStyle/>
          <a:p>
            <a:r>
              <a:rPr lang="en-US" dirty="0"/>
              <a:t>Our Motivating Example</a:t>
            </a:r>
          </a:p>
        </p:txBody>
      </p:sp>
      <p:sp>
        <p:nvSpPr>
          <p:cNvPr id="3" name="Content Placeholder 2">
            <a:extLst>
              <a:ext uri="{FF2B5EF4-FFF2-40B4-BE49-F238E27FC236}">
                <a16:creationId xmlns:a16="http://schemas.microsoft.com/office/drawing/2014/main" id="{12EAC3CF-9F92-43C4-0A54-B000E4151F6F}"/>
              </a:ext>
            </a:extLst>
          </p:cNvPr>
          <p:cNvSpPr>
            <a:spLocks noGrp="1"/>
          </p:cNvSpPr>
          <p:nvPr>
            <p:ph idx="1"/>
          </p:nvPr>
        </p:nvSpPr>
        <p:spPr>
          <a:xfrm>
            <a:off x="838200" y="2236600"/>
            <a:ext cx="10515600" cy="3956809"/>
          </a:xfrm>
        </p:spPr>
        <p:txBody>
          <a:bodyPr>
            <a:normAutofit lnSpcReduction="10000"/>
          </a:bodyPr>
          <a:lstStyle/>
          <a:p>
            <a:pPr marL="0" indent="0">
              <a:buNone/>
            </a:pPr>
            <a:r>
              <a:rPr lang="en-US" dirty="0"/>
              <a:t>Longitudinal study: 0, 13, 26, 52</a:t>
            </a:r>
          </a:p>
          <a:p>
            <a:pPr marL="0" indent="0">
              <a:buNone/>
            </a:pPr>
            <a:endParaRPr lang="en-US" dirty="0"/>
          </a:p>
          <a:p>
            <a:pPr marL="0" indent="0">
              <a:buNone/>
            </a:pPr>
            <a:r>
              <a:rPr lang="en-US" dirty="0"/>
              <a:t>Randomized group</a:t>
            </a:r>
          </a:p>
          <a:p>
            <a:pPr marL="0" indent="0">
              <a:buNone/>
            </a:pPr>
            <a:r>
              <a:rPr lang="en-US" dirty="0"/>
              <a:t>0=Reduced Calorie Diet</a:t>
            </a:r>
          </a:p>
          <a:p>
            <a:pPr marL="0" indent="0">
              <a:buNone/>
            </a:pPr>
            <a:r>
              <a:rPr lang="en-US" dirty="0"/>
              <a:t>1=Reduced Calorie Diet + Physical Activity </a:t>
            </a:r>
          </a:p>
          <a:p>
            <a:pPr marL="0" indent="0">
              <a:buNone/>
            </a:pPr>
            <a:endParaRPr lang="en-US" dirty="0"/>
          </a:p>
          <a:p>
            <a:pPr marL="0" indent="0">
              <a:buNone/>
            </a:pPr>
            <a:r>
              <a:rPr lang="en-US" dirty="0"/>
              <a:t>Outcomes of interest:</a:t>
            </a:r>
          </a:p>
          <a:p>
            <a:pPr marL="0" indent="0">
              <a:buNone/>
            </a:pPr>
            <a:r>
              <a:rPr lang="en-US" dirty="0"/>
              <a:t>Weight loss, physical activity</a:t>
            </a:r>
          </a:p>
        </p:txBody>
      </p:sp>
    </p:spTree>
    <p:extLst>
      <p:ext uri="{BB962C8B-B14F-4D97-AF65-F5344CB8AC3E}">
        <p14:creationId xmlns:p14="http://schemas.microsoft.com/office/powerpoint/2010/main" val="596392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ED582-86F7-DCE0-5960-FD285EFE71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99B351-A14D-FA54-602E-6D68E37C9D42}"/>
              </a:ext>
            </a:extLst>
          </p:cNvPr>
          <p:cNvSpPr>
            <a:spLocks noGrp="1"/>
          </p:cNvSpPr>
          <p:nvPr>
            <p:ph type="title"/>
          </p:nvPr>
        </p:nvSpPr>
        <p:spPr/>
        <p:txBody>
          <a:bodyPr/>
          <a:lstStyle/>
          <a:p>
            <a:r>
              <a:rPr lang="en-US" dirty="0"/>
              <a:t>Types of Data Files</a:t>
            </a:r>
          </a:p>
        </p:txBody>
      </p:sp>
      <p:sp>
        <p:nvSpPr>
          <p:cNvPr id="4" name="Content Placeholder 2">
            <a:extLst>
              <a:ext uri="{FF2B5EF4-FFF2-40B4-BE49-F238E27FC236}">
                <a16:creationId xmlns:a16="http://schemas.microsoft.com/office/drawing/2014/main" id="{88C032A8-D8A3-9249-E605-A9020ABA3F82}"/>
              </a:ext>
            </a:extLst>
          </p:cNvPr>
          <p:cNvSpPr>
            <a:spLocks noGrp="1"/>
          </p:cNvSpPr>
          <p:nvPr>
            <p:ph idx="1"/>
          </p:nvPr>
        </p:nvSpPr>
        <p:spPr>
          <a:xfrm>
            <a:off x="838200" y="2236600"/>
            <a:ext cx="10515600" cy="3956809"/>
          </a:xfrm>
        </p:spPr>
        <p:txBody>
          <a:bodyPr>
            <a:normAutofit lnSpcReduction="10000"/>
          </a:bodyPr>
          <a:lstStyle/>
          <a:p>
            <a:pPr marL="0" indent="0">
              <a:buNone/>
            </a:pPr>
            <a:r>
              <a:rPr lang="en-US" dirty="0"/>
              <a:t>Summary File</a:t>
            </a:r>
          </a:p>
          <a:p>
            <a:pPr marL="0" indent="0">
              <a:buNone/>
            </a:pPr>
            <a:r>
              <a:rPr lang="en-US" dirty="0"/>
              <a:t>-One record per person per day (or equivalent)</a:t>
            </a:r>
          </a:p>
          <a:p>
            <a:pPr marL="0" indent="0">
              <a:buNone/>
            </a:pPr>
            <a:endParaRPr lang="en-US" dirty="0"/>
          </a:p>
          <a:p>
            <a:pPr marL="0" indent="0">
              <a:buNone/>
            </a:pPr>
            <a:r>
              <a:rPr lang="en-US" dirty="0"/>
              <a:t>Event File</a:t>
            </a:r>
          </a:p>
          <a:p>
            <a:pPr marL="0" indent="0">
              <a:buNone/>
            </a:pPr>
            <a:r>
              <a:rPr lang="en-US" dirty="0"/>
              <a:t>-One record per person per event</a:t>
            </a:r>
          </a:p>
          <a:p>
            <a:pPr marL="0" indent="0">
              <a:buNone/>
            </a:pPr>
            <a:endParaRPr lang="en-US" dirty="0"/>
          </a:p>
          <a:p>
            <a:pPr marL="0" indent="0">
              <a:buNone/>
            </a:pPr>
            <a:r>
              <a:rPr lang="en-US" dirty="0"/>
              <a:t>Epoch file</a:t>
            </a:r>
          </a:p>
          <a:p>
            <a:pPr marL="0" indent="0">
              <a:buNone/>
            </a:pPr>
            <a:r>
              <a:rPr lang="en-US" dirty="0"/>
              <a:t>-One record per person per epoch</a:t>
            </a:r>
          </a:p>
        </p:txBody>
      </p:sp>
    </p:spTree>
    <p:extLst>
      <p:ext uri="{BB962C8B-B14F-4D97-AF65-F5344CB8AC3E}">
        <p14:creationId xmlns:p14="http://schemas.microsoft.com/office/powerpoint/2010/main" val="3524864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322F-4CB7-C004-F442-633281A610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75C1B1-8E34-136A-2665-7DA22F85CCDD}"/>
              </a:ext>
            </a:extLst>
          </p:cNvPr>
          <p:cNvSpPr>
            <a:spLocks noGrp="1"/>
          </p:cNvSpPr>
          <p:nvPr>
            <p:ph type="title"/>
          </p:nvPr>
        </p:nvSpPr>
        <p:spPr/>
        <p:txBody>
          <a:bodyPr/>
          <a:lstStyle/>
          <a:p>
            <a:r>
              <a:rPr lang="en-US" dirty="0"/>
              <a:t>Which do you need? – It depends…</a:t>
            </a:r>
          </a:p>
        </p:txBody>
      </p:sp>
      <p:sp>
        <p:nvSpPr>
          <p:cNvPr id="4" name="Content Placeholder 2">
            <a:extLst>
              <a:ext uri="{FF2B5EF4-FFF2-40B4-BE49-F238E27FC236}">
                <a16:creationId xmlns:a16="http://schemas.microsoft.com/office/drawing/2014/main" id="{482C6CCE-C8BD-60D5-ED0D-F1B535F3AAC2}"/>
              </a:ext>
            </a:extLst>
          </p:cNvPr>
          <p:cNvSpPr>
            <a:spLocks noGrp="1"/>
          </p:cNvSpPr>
          <p:nvPr>
            <p:ph idx="1"/>
          </p:nvPr>
        </p:nvSpPr>
        <p:spPr>
          <a:xfrm>
            <a:off x="838200" y="2236600"/>
            <a:ext cx="10515600" cy="3956809"/>
          </a:xfrm>
        </p:spPr>
        <p:txBody>
          <a:bodyPr>
            <a:normAutofit lnSpcReduction="10000"/>
          </a:bodyPr>
          <a:lstStyle/>
          <a:p>
            <a:pPr marL="0" indent="0">
              <a:buNone/>
            </a:pPr>
            <a:r>
              <a:rPr lang="en-US" dirty="0"/>
              <a:t>Summary File</a:t>
            </a:r>
          </a:p>
          <a:p>
            <a:pPr marL="0" indent="0">
              <a:buNone/>
            </a:pPr>
            <a:r>
              <a:rPr lang="en-US" dirty="0"/>
              <a:t>-One record per person per day (or equivalent)</a:t>
            </a:r>
          </a:p>
          <a:p>
            <a:pPr marL="0" indent="0">
              <a:buNone/>
            </a:pPr>
            <a:endParaRPr lang="en-US" dirty="0"/>
          </a:p>
          <a:p>
            <a:pPr marL="0" indent="0">
              <a:buNone/>
            </a:pPr>
            <a:r>
              <a:rPr lang="en-US" dirty="0"/>
              <a:t>Event File</a:t>
            </a:r>
          </a:p>
          <a:p>
            <a:pPr marL="0" indent="0">
              <a:buNone/>
            </a:pPr>
            <a:r>
              <a:rPr lang="en-US" dirty="0"/>
              <a:t>-One record per person per event</a:t>
            </a:r>
          </a:p>
          <a:p>
            <a:pPr marL="0" indent="0">
              <a:buNone/>
            </a:pPr>
            <a:endParaRPr lang="en-US" dirty="0"/>
          </a:p>
          <a:p>
            <a:pPr marL="0" indent="0">
              <a:buNone/>
            </a:pPr>
            <a:r>
              <a:rPr lang="en-US" dirty="0"/>
              <a:t>Epoch file</a:t>
            </a:r>
          </a:p>
          <a:p>
            <a:pPr marL="0" indent="0">
              <a:buNone/>
            </a:pPr>
            <a:r>
              <a:rPr lang="en-US" dirty="0"/>
              <a:t>-One record per person per epoch</a:t>
            </a:r>
          </a:p>
        </p:txBody>
      </p:sp>
      <p:sp>
        <p:nvSpPr>
          <p:cNvPr id="3" name="Rectangle: Beveled 2">
            <a:extLst>
              <a:ext uri="{FF2B5EF4-FFF2-40B4-BE49-F238E27FC236}">
                <a16:creationId xmlns:a16="http://schemas.microsoft.com/office/drawing/2014/main" id="{343A4DEE-6AF5-126E-2198-DD97BF215CEC}"/>
              </a:ext>
            </a:extLst>
          </p:cNvPr>
          <p:cNvSpPr/>
          <p:nvPr/>
        </p:nvSpPr>
        <p:spPr>
          <a:xfrm>
            <a:off x="8693477" y="2601798"/>
            <a:ext cx="2875175" cy="2659165"/>
          </a:xfrm>
          <a:prstGeom prst="bevel">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402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29333-AA19-9DA7-9567-6CF6216A70FE}"/>
              </a:ext>
            </a:extLst>
          </p:cNvPr>
          <p:cNvSpPr>
            <a:spLocks noGrp="1"/>
          </p:cNvSpPr>
          <p:nvPr>
            <p:ph type="title"/>
          </p:nvPr>
        </p:nvSpPr>
        <p:spPr/>
        <p:txBody>
          <a:bodyPr>
            <a:normAutofit fontScale="90000"/>
          </a:bodyPr>
          <a:lstStyle/>
          <a:p>
            <a:r>
              <a:rPr lang="en-US" dirty="0"/>
              <a:t>Organization of data- </a:t>
            </a:r>
            <a:br>
              <a:rPr lang="en-US" dirty="0"/>
            </a:br>
            <a:r>
              <a:rPr lang="en-US" dirty="0"/>
              <a:t>How it started…</a:t>
            </a:r>
          </a:p>
        </p:txBody>
      </p:sp>
      <p:pic>
        <p:nvPicPr>
          <p:cNvPr id="9" name="Picture 8" descr="A screenshot of a computer&#10;&#10;Description automatically generated">
            <a:extLst>
              <a:ext uri="{FF2B5EF4-FFF2-40B4-BE49-F238E27FC236}">
                <a16:creationId xmlns:a16="http://schemas.microsoft.com/office/drawing/2014/main" id="{604FBE60-DDB5-81C9-BBFC-EA467CBD2F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333" y="2206360"/>
            <a:ext cx="3333333" cy="3733333"/>
          </a:xfrm>
          <a:prstGeom prst="rect">
            <a:avLst/>
          </a:prstGeom>
        </p:spPr>
      </p:pic>
    </p:spTree>
    <p:extLst>
      <p:ext uri="{BB962C8B-B14F-4D97-AF65-F5344CB8AC3E}">
        <p14:creationId xmlns:p14="http://schemas.microsoft.com/office/powerpoint/2010/main" val="123010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8AEEC-F721-2C0F-EEE4-121A59E567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CBA1CD-5BE4-CDB1-4A6D-F3B59AF35F88}"/>
              </a:ext>
            </a:extLst>
          </p:cNvPr>
          <p:cNvSpPr>
            <a:spLocks noGrp="1"/>
          </p:cNvSpPr>
          <p:nvPr>
            <p:ph type="title"/>
          </p:nvPr>
        </p:nvSpPr>
        <p:spPr/>
        <p:txBody>
          <a:bodyPr>
            <a:normAutofit fontScale="90000"/>
          </a:bodyPr>
          <a:lstStyle/>
          <a:p>
            <a:r>
              <a:rPr lang="en-US" dirty="0"/>
              <a:t>Organization of data- </a:t>
            </a:r>
            <a:br>
              <a:rPr lang="en-US" dirty="0"/>
            </a:br>
            <a:r>
              <a:rPr lang="en-US" dirty="0"/>
              <a:t>How it is going…</a:t>
            </a:r>
          </a:p>
        </p:txBody>
      </p:sp>
      <p:pic>
        <p:nvPicPr>
          <p:cNvPr id="6" name="Picture 5">
            <a:extLst>
              <a:ext uri="{FF2B5EF4-FFF2-40B4-BE49-F238E27FC236}">
                <a16:creationId xmlns:a16="http://schemas.microsoft.com/office/drawing/2014/main" id="{9D6A8515-1CF4-8EE1-33EF-C53FA070F9BC}"/>
              </a:ext>
            </a:extLst>
          </p:cNvPr>
          <p:cNvPicPr>
            <a:picLocks noChangeAspect="1"/>
          </p:cNvPicPr>
          <p:nvPr/>
        </p:nvPicPr>
        <p:blipFill>
          <a:blip r:embed="rId2"/>
          <a:stretch>
            <a:fillRect/>
          </a:stretch>
        </p:blipFill>
        <p:spPr>
          <a:xfrm>
            <a:off x="6907667" y="2905124"/>
            <a:ext cx="1285875" cy="1047750"/>
          </a:xfrm>
          <a:prstGeom prst="rect">
            <a:avLst/>
          </a:prstGeom>
        </p:spPr>
      </p:pic>
      <p:pic>
        <p:nvPicPr>
          <p:cNvPr id="9" name="Picture 8">
            <a:extLst>
              <a:ext uri="{FF2B5EF4-FFF2-40B4-BE49-F238E27FC236}">
                <a16:creationId xmlns:a16="http://schemas.microsoft.com/office/drawing/2014/main" id="{94CDFC44-00C6-F1A1-BF3E-1F08CEF39E9D}"/>
              </a:ext>
            </a:extLst>
          </p:cNvPr>
          <p:cNvPicPr>
            <a:picLocks noChangeAspect="1"/>
          </p:cNvPicPr>
          <p:nvPr/>
        </p:nvPicPr>
        <p:blipFill rotWithShape="1">
          <a:blip r:embed="rId3"/>
          <a:srcRect r="76644"/>
          <a:stretch/>
        </p:blipFill>
        <p:spPr>
          <a:xfrm>
            <a:off x="9596844" y="2719386"/>
            <a:ext cx="1285875" cy="1419225"/>
          </a:xfrm>
          <a:prstGeom prst="rect">
            <a:avLst/>
          </a:prstGeom>
        </p:spPr>
      </p:pic>
      <p:pic>
        <p:nvPicPr>
          <p:cNvPr id="11" name="Picture 10">
            <a:extLst>
              <a:ext uri="{FF2B5EF4-FFF2-40B4-BE49-F238E27FC236}">
                <a16:creationId xmlns:a16="http://schemas.microsoft.com/office/drawing/2014/main" id="{7053D8CF-FE38-58FE-BC0B-63C9D295AF26}"/>
              </a:ext>
            </a:extLst>
          </p:cNvPr>
          <p:cNvPicPr>
            <a:picLocks noChangeAspect="1"/>
          </p:cNvPicPr>
          <p:nvPr/>
        </p:nvPicPr>
        <p:blipFill>
          <a:blip r:embed="rId4"/>
          <a:stretch>
            <a:fillRect/>
          </a:stretch>
        </p:blipFill>
        <p:spPr>
          <a:xfrm>
            <a:off x="4221888" y="3076574"/>
            <a:ext cx="1504950" cy="704850"/>
          </a:xfrm>
          <a:prstGeom prst="rect">
            <a:avLst/>
          </a:prstGeom>
        </p:spPr>
      </p:pic>
      <p:pic>
        <p:nvPicPr>
          <p:cNvPr id="13" name="Picture 12">
            <a:extLst>
              <a:ext uri="{FF2B5EF4-FFF2-40B4-BE49-F238E27FC236}">
                <a16:creationId xmlns:a16="http://schemas.microsoft.com/office/drawing/2014/main" id="{F3831879-E0AE-4B4C-7106-831C5947F3A1}"/>
              </a:ext>
            </a:extLst>
          </p:cNvPr>
          <p:cNvPicPr>
            <a:picLocks noChangeAspect="1"/>
          </p:cNvPicPr>
          <p:nvPr/>
        </p:nvPicPr>
        <p:blipFill>
          <a:blip r:embed="rId5"/>
          <a:stretch>
            <a:fillRect/>
          </a:stretch>
        </p:blipFill>
        <p:spPr>
          <a:xfrm>
            <a:off x="1309281" y="2438399"/>
            <a:ext cx="2371725" cy="1981200"/>
          </a:xfrm>
          <a:prstGeom prst="rect">
            <a:avLst/>
          </a:prstGeom>
        </p:spPr>
      </p:pic>
      <p:sp>
        <p:nvSpPr>
          <p:cNvPr id="16" name="Arrow: Right 15">
            <a:extLst>
              <a:ext uri="{FF2B5EF4-FFF2-40B4-BE49-F238E27FC236}">
                <a16:creationId xmlns:a16="http://schemas.microsoft.com/office/drawing/2014/main" id="{FAA2785F-8AE8-E27A-276C-493C5B7C8013}"/>
              </a:ext>
            </a:extLst>
          </p:cNvPr>
          <p:cNvSpPr/>
          <p:nvPr/>
        </p:nvSpPr>
        <p:spPr>
          <a:xfrm>
            <a:off x="2615566" y="3076574"/>
            <a:ext cx="1285875" cy="879363"/>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14250431-DA69-2DCD-0F42-54A4003E2AE9}"/>
              </a:ext>
            </a:extLst>
          </p:cNvPr>
          <p:cNvSpPr/>
          <p:nvPr/>
        </p:nvSpPr>
        <p:spPr>
          <a:xfrm>
            <a:off x="5504365" y="3025764"/>
            <a:ext cx="1285875" cy="879363"/>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03E830A9-C842-ECA1-437C-A2393419566F}"/>
              </a:ext>
            </a:extLst>
          </p:cNvPr>
          <p:cNvSpPr/>
          <p:nvPr/>
        </p:nvSpPr>
        <p:spPr>
          <a:xfrm>
            <a:off x="8110937" y="2989316"/>
            <a:ext cx="1285875" cy="879363"/>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E440648-BAA2-3D60-CF31-581719882275}"/>
              </a:ext>
            </a:extLst>
          </p:cNvPr>
          <p:cNvSpPr/>
          <p:nvPr/>
        </p:nvSpPr>
        <p:spPr>
          <a:xfrm>
            <a:off x="1372759" y="3489681"/>
            <a:ext cx="823866" cy="259626"/>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F21131D-1AF1-DFD0-D0C6-D6182B9ED7B8}"/>
              </a:ext>
            </a:extLst>
          </p:cNvPr>
          <p:cNvSpPr/>
          <p:nvPr/>
        </p:nvSpPr>
        <p:spPr>
          <a:xfrm>
            <a:off x="6930108" y="3191949"/>
            <a:ext cx="823866" cy="259626"/>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10401E7F-9E44-43EA-8F3F-D5A3623724DD}"/>
              </a:ext>
            </a:extLst>
          </p:cNvPr>
          <p:cNvSpPr>
            <a:spLocks noGrp="1"/>
          </p:cNvSpPr>
          <p:nvPr>
            <p:ph idx="1"/>
          </p:nvPr>
        </p:nvSpPr>
        <p:spPr>
          <a:xfrm>
            <a:off x="838200" y="4715851"/>
            <a:ext cx="10515600" cy="1470538"/>
          </a:xfrm>
        </p:spPr>
        <p:txBody>
          <a:bodyPr>
            <a:normAutofit fontScale="77500" lnSpcReduction="20000"/>
          </a:bodyPr>
          <a:lstStyle/>
          <a:p>
            <a:pPr marL="0" indent="0">
              <a:buNone/>
            </a:pPr>
            <a:r>
              <a:rPr lang="en-US" dirty="0"/>
              <a:t>Recommendations:</a:t>
            </a:r>
          </a:p>
          <a:p>
            <a:pPr marL="514350" indent="-514350">
              <a:buAutoNum type="arabicParenR"/>
            </a:pPr>
            <a:r>
              <a:rPr lang="en-US" dirty="0"/>
              <a:t>Data Raw Folder</a:t>
            </a:r>
          </a:p>
          <a:p>
            <a:pPr marL="514350" indent="-514350">
              <a:buAutoNum type="arabicParenR"/>
            </a:pPr>
            <a:r>
              <a:rPr lang="en-US" dirty="0"/>
              <a:t>Wearable-specific folder</a:t>
            </a:r>
          </a:p>
          <a:p>
            <a:pPr marL="514350" indent="-514350">
              <a:buAutoNum type="arabicParenR"/>
            </a:pPr>
            <a:r>
              <a:rPr lang="en-US" dirty="0"/>
              <a:t>One folder per timepoint (or other study-specific strata)</a:t>
            </a:r>
          </a:p>
        </p:txBody>
      </p:sp>
      <p:sp>
        <p:nvSpPr>
          <p:cNvPr id="3" name="Thought Bubble: Cloud 2">
            <a:extLst>
              <a:ext uri="{FF2B5EF4-FFF2-40B4-BE49-F238E27FC236}">
                <a16:creationId xmlns:a16="http://schemas.microsoft.com/office/drawing/2014/main" id="{44F9E506-44E1-882F-5CF0-752B7929CF88}"/>
              </a:ext>
            </a:extLst>
          </p:cNvPr>
          <p:cNvSpPr/>
          <p:nvPr/>
        </p:nvSpPr>
        <p:spPr>
          <a:xfrm>
            <a:off x="6096000" y="1038321"/>
            <a:ext cx="2712312" cy="1259262"/>
          </a:xfrm>
          <a:prstGeom prst="cloudCallout">
            <a:avLst>
              <a:gd name="adj1" fmla="val -91941"/>
              <a:gd name="adj2" fmla="val 119425"/>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I’d probably call this by the device name</a:t>
            </a:r>
          </a:p>
        </p:txBody>
      </p:sp>
    </p:spTree>
    <p:extLst>
      <p:ext uri="{BB962C8B-B14F-4D97-AF65-F5344CB8AC3E}">
        <p14:creationId xmlns:p14="http://schemas.microsoft.com/office/powerpoint/2010/main" val="1831436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9B90B-12AB-D020-1FC3-4C92588E1C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D3CC0B-F782-8B1E-9502-01CCD2D29371}"/>
              </a:ext>
            </a:extLst>
          </p:cNvPr>
          <p:cNvSpPr>
            <a:spLocks noGrp="1"/>
          </p:cNvSpPr>
          <p:nvPr>
            <p:ph type="title"/>
          </p:nvPr>
        </p:nvSpPr>
        <p:spPr/>
        <p:txBody>
          <a:bodyPr>
            <a:normAutofit fontScale="90000"/>
          </a:bodyPr>
          <a:lstStyle/>
          <a:p>
            <a:r>
              <a:rPr lang="en-US" dirty="0"/>
              <a:t>Organization of data-</a:t>
            </a:r>
            <a:br>
              <a:rPr lang="en-US" dirty="0"/>
            </a:br>
            <a:r>
              <a:rPr lang="en-US" dirty="0"/>
              <a:t>Naming conventions</a:t>
            </a:r>
          </a:p>
        </p:txBody>
      </p:sp>
      <p:sp>
        <p:nvSpPr>
          <p:cNvPr id="3" name="Content Placeholder 2">
            <a:extLst>
              <a:ext uri="{FF2B5EF4-FFF2-40B4-BE49-F238E27FC236}">
                <a16:creationId xmlns:a16="http://schemas.microsoft.com/office/drawing/2014/main" id="{FA4A374C-7481-90E7-C7CE-8A62BA1BE2FA}"/>
              </a:ext>
            </a:extLst>
          </p:cNvPr>
          <p:cNvSpPr>
            <a:spLocks noGrp="1"/>
          </p:cNvSpPr>
          <p:nvPr>
            <p:ph idx="1"/>
          </p:nvPr>
        </p:nvSpPr>
        <p:spPr/>
        <p:txBody>
          <a:bodyPr/>
          <a:lstStyle/>
          <a:p>
            <a:r>
              <a:rPr lang="en-US" dirty="0"/>
              <a:t>Train your investigators to have a consistent naming structure for all wearables files</a:t>
            </a:r>
          </a:p>
          <a:p>
            <a:r>
              <a:rPr lang="en-US" dirty="0"/>
              <a:t>Example:</a:t>
            </a:r>
          </a:p>
          <a:p>
            <a:pPr marL="0" indent="0">
              <a:buNone/>
            </a:pPr>
            <a:r>
              <a:rPr lang="en-US" dirty="0"/>
              <a:t>CohortNumber_timepoint_participantid_otherinfo.csv</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34099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98EC4-301A-25E4-D0CD-2B6BC65019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15E488-7FC3-7D12-C9BF-D7F0532E2391}"/>
              </a:ext>
            </a:extLst>
          </p:cNvPr>
          <p:cNvSpPr>
            <a:spLocks noGrp="1"/>
          </p:cNvSpPr>
          <p:nvPr>
            <p:ph type="title"/>
          </p:nvPr>
        </p:nvSpPr>
        <p:spPr/>
        <p:txBody>
          <a:bodyPr>
            <a:normAutofit fontScale="90000"/>
          </a:bodyPr>
          <a:lstStyle/>
          <a:p>
            <a:r>
              <a:rPr lang="en-US" dirty="0"/>
              <a:t>Organization of data-</a:t>
            </a:r>
            <a:br>
              <a:rPr lang="en-US" dirty="0"/>
            </a:br>
            <a:r>
              <a:rPr lang="en-US" dirty="0"/>
              <a:t>Things to look out for</a:t>
            </a:r>
          </a:p>
        </p:txBody>
      </p:sp>
      <p:sp>
        <p:nvSpPr>
          <p:cNvPr id="3" name="Content Placeholder 2">
            <a:extLst>
              <a:ext uri="{FF2B5EF4-FFF2-40B4-BE49-F238E27FC236}">
                <a16:creationId xmlns:a16="http://schemas.microsoft.com/office/drawing/2014/main" id="{C458596D-66E6-D66E-970E-5CDFBF27C194}"/>
              </a:ext>
            </a:extLst>
          </p:cNvPr>
          <p:cNvSpPr>
            <a:spLocks noGrp="1"/>
          </p:cNvSpPr>
          <p:nvPr>
            <p:ph idx="1"/>
          </p:nvPr>
        </p:nvSpPr>
        <p:spPr/>
        <p:txBody>
          <a:bodyPr>
            <a:normAutofit lnSpcReduction="10000"/>
          </a:bodyPr>
          <a:lstStyle/>
          <a:p>
            <a:r>
              <a:rPr lang="en-US" dirty="0"/>
              <a:t>Type of file</a:t>
            </a:r>
          </a:p>
          <a:p>
            <a:r>
              <a:rPr lang="en-US" dirty="0"/>
              <a:t>Make sure all the files in the folders have the same time intervals (epochs)</a:t>
            </a:r>
          </a:p>
          <a:p>
            <a:r>
              <a:rPr lang="en-US" dirty="0"/>
              <a:t>Do all the files have the same variables? -_-</a:t>
            </a:r>
          </a:p>
          <a:p>
            <a:r>
              <a:rPr lang="en-US" dirty="0"/>
              <a:t>If there is no participant id in the file, make sure there is one file that clearly documents the device number and patient using the device at a given time</a:t>
            </a:r>
          </a:p>
          <a:p>
            <a:r>
              <a:rPr lang="en-US" dirty="0"/>
              <a:t>Repeat Files</a:t>
            </a:r>
          </a:p>
          <a:p>
            <a:r>
              <a:rPr lang="en-US" dirty="0"/>
              <a:t>Device Malfunctions</a:t>
            </a:r>
          </a:p>
          <a:p>
            <a:pPr marL="0" indent="0">
              <a:buNone/>
            </a:pPr>
            <a:endParaRPr lang="en-US" dirty="0"/>
          </a:p>
        </p:txBody>
      </p:sp>
    </p:spTree>
    <p:extLst>
      <p:ext uri="{BB962C8B-B14F-4D97-AF65-F5344CB8AC3E}">
        <p14:creationId xmlns:p14="http://schemas.microsoft.com/office/powerpoint/2010/main" val="3694638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8EBC6-6A12-25BC-8CEF-1CCA7A23EE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43163E-9F28-21C0-0D6C-586F486E7D0A}"/>
              </a:ext>
            </a:extLst>
          </p:cNvPr>
          <p:cNvSpPr>
            <a:spLocks noGrp="1"/>
          </p:cNvSpPr>
          <p:nvPr>
            <p:ph type="title"/>
          </p:nvPr>
        </p:nvSpPr>
        <p:spPr/>
        <p:txBody>
          <a:bodyPr>
            <a:normAutofit fontScale="90000"/>
          </a:bodyPr>
          <a:lstStyle/>
          <a:p>
            <a:r>
              <a:rPr lang="en-US" dirty="0"/>
              <a:t>Programmer’s Tip: </a:t>
            </a:r>
            <a:br>
              <a:rPr lang="en-US" dirty="0"/>
            </a:br>
            <a:r>
              <a:rPr lang="en-US" dirty="0"/>
              <a:t>Automate your folder creation!</a:t>
            </a:r>
          </a:p>
        </p:txBody>
      </p:sp>
      <p:sp>
        <p:nvSpPr>
          <p:cNvPr id="5" name="Content Placeholder 4">
            <a:extLst>
              <a:ext uri="{FF2B5EF4-FFF2-40B4-BE49-F238E27FC236}">
                <a16:creationId xmlns:a16="http://schemas.microsoft.com/office/drawing/2014/main" id="{0DE14946-90D3-E99B-5835-25D53AD534F9}"/>
              </a:ext>
            </a:extLst>
          </p:cNvPr>
          <p:cNvSpPr>
            <a:spLocks noGrp="1"/>
          </p:cNvSpPr>
          <p:nvPr>
            <p:ph idx="1"/>
          </p:nvPr>
        </p:nvSpPr>
        <p:spPr>
          <a:xfrm>
            <a:off x="838200" y="6004857"/>
            <a:ext cx="10515600" cy="613227"/>
          </a:xfrm>
        </p:spPr>
        <p:txBody>
          <a:bodyPr/>
          <a:lstStyle/>
          <a:p>
            <a:pPr marL="0" indent="0">
              <a:buNone/>
            </a:pPr>
            <a:r>
              <a:rPr lang="en-US" dirty="0"/>
              <a:t>CSP2024_Program1_CreateFolders.sas</a:t>
            </a:r>
          </a:p>
        </p:txBody>
      </p:sp>
      <p:pic>
        <p:nvPicPr>
          <p:cNvPr id="7" name="Picture 6">
            <a:extLst>
              <a:ext uri="{FF2B5EF4-FFF2-40B4-BE49-F238E27FC236}">
                <a16:creationId xmlns:a16="http://schemas.microsoft.com/office/drawing/2014/main" id="{12A6EBD3-6466-337A-99D5-3BD2B9DDE055}"/>
              </a:ext>
            </a:extLst>
          </p:cNvPr>
          <p:cNvPicPr>
            <a:picLocks noChangeAspect="1"/>
          </p:cNvPicPr>
          <p:nvPr/>
        </p:nvPicPr>
        <p:blipFill>
          <a:blip r:embed="rId2"/>
          <a:stretch>
            <a:fillRect/>
          </a:stretch>
        </p:blipFill>
        <p:spPr>
          <a:xfrm>
            <a:off x="2181225" y="2035971"/>
            <a:ext cx="7829550" cy="3457575"/>
          </a:xfrm>
          <a:prstGeom prst="rect">
            <a:avLst/>
          </a:prstGeom>
        </p:spPr>
      </p:pic>
    </p:spTree>
    <p:extLst>
      <p:ext uri="{BB962C8B-B14F-4D97-AF65-F5344CB8AC3E}">
        <p14:creationId xmlns:p14="http://schemas.microsoft.com/office/powerpoint/2010/main" val="1748936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F631D-6BA2-B26B-9899-501DDFEF98FB}"/>
              </a:ext>
            </a:extLst>
          </p:cNvPr>
          <p:cNvSpPr>
            <a:spLocks noGrp="1"/>
          </p:cNvSpPr>
          <p:nvPr>
            <p:ph type="title"/>
          </p:nvPr>
        </p:nvSpPr>
        <p:spPr/>
        <p:txBody>
          <a:bodyPr/>
          <a:lstStyle/>
          <a:p>
            <a:r>
              <a:rPr lang="en-US" dirty="0"/>
              <a:t>Course Outline</a:t>
            </a:r>
          </a:p>
        </p:txBody>
      </p:sp>
      <p:sp>
        <p:nvSpPr>
          <p:cNvPr id="3" name="Content Placeholder 2">
            <a:extLst>
              <a:ext uri="{FF2B5EF4-FFF2-40B4-BE49-F238E27FC236}">
                <a16:creationId xmlns:a16="http://schemas.microsoft.com/office/drawing/2014/main" id="{6E4CEFDC-250B-4B11-98B7-6D7D5F9DDB41}"/>
              </a:ext>
            </a:extLst>
          </p:cNvPr>
          <p:cNvSpPr>
            <a:spLocks noGrp="1"/>
          </p:cNvSpPr>
          <p:nvPr>
            <p:ph idx="1"/>
          </p:nvPr>
        </p:nvSpPr>
        <p:spPr>
          <a:xfrm>
            <a:off x="702269" y="1937006"/>
            <a:ext cx="10787462" cy="4060569"/>
          </a:xfrm>
        </p:spPr>
        <p:txBody>
          <a:bodyPr>
            <a:normAutofit/>
          </a:bodyPr>
          <a:lstStyle/>
          <a:p>
            <a:pPr marL="514350" indent="-514350">
              <a:buFont typeface="+mj-lt"/>
              <a:buAutoNum type="arabicPeriod"/>
            </a:pPr>
            <a:r>
              <a:rPr lang="en-US" dirty="0"/>
              <a:t>Background; Definitions; Research Questions (1:30-2:00pm, Schmiege)</a:t>
            </a:r>
          </a:p>
          <a:p>
            <a:pPr marL="514350" indent="-514350">
              <a:buFont typeface="+mj-lt"/>
              <a:buAutoNum type="arabicPeriod"/>
            </a:pPr>
            <a:r>
              <a:rPr lang="en-US" dirty="0"/>
              <a:t>Complex data processing needs unique to wearable technology data (2:00-3:00pm, Kaizer)</a:t>
            </a:r>
          </a:p>
          <a:p>
            <a:pPr marL="514350" indent="-514350">
              <a:buFont typeface="+mj-lt"/>
              <a:buAutoNum type="arabicPeriod"/>
            </a:pPr>
            <a:r>
              <a:rPr lang="en-US" dirty="0"/>
              <a:t>Appropriate visualization and summarization strategies (3:15-4:15, Kaizer)</a:t>
            </a:r>
          </a:p>
          <a:p>
            <a:pPr marL="514350" indent="-514350">
              <a:buFont typeface="+mj-lt"/>
              <a:buAutoNum type="arabicPeriod"/>
            </a:pPr>
            <a:r>
              <a:rPr lang="en-US" dirty="0"/>
              <a:t>Longitudinal analysis techniques and their interpretation (4:15-5:30, Smyth)</a:t>
            </a:r>
          </a:p>
          <a:p>
            <a:endParaRPr lang="en-US" dirty="0"/>
          </a:p>
        </p:txBody>
      </p:sp>
    </p:spTree>
    <p:extLst>
      <p:ext uri="{BB962C8B-B14F-4D97-AF65-F5344CB8AC3E}">
        <p14:creationId xmlns:p14="http://schemas.microsoft.com/office/powerpoint/2010/main" val="24137718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8BF6C-4091-DF14-C247-C7BA0002A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61D28C-26E1-352A-8781-724A64444D5C}"/>
              </a:ext>
            </a:extLst>
          </p:cNvPr>
          <p:cNvSpPr>
            <a:spLocks noGrp="1"/>
          </p:cNvSpPr>
          <p:nvPr>
            <p:ph type="title"/>
          </p:nvPr>
        </p:nvSpPr>
        <p:spPr/>
        <p:txBody>
          <a:bodyPr/>
          <a:lstStyle/>
          <a:p>
            <a:r>
              <a:rPr lang="en-US" dirty="0"/>
              <a:t>Importing Wearables Data</a:t>
            </a:r>
          </a:p>
        </p:txBody>
      </p:sp>
      <p:pic>
        <p:nvPicPr>
          <p:cNvPr id="1026" name="Picture 2" descr="It's data as in database : r/memes">
            <a:extLst>
              <a:ext uri="{FF2B5EF4-FFF2-40B4-BE49-F238E27FC236}">
                <a16:creationId xmlns:a16="http://schemas.microsoft.com/office/drawing/2014/main" id="{617116AC-7937-8476-7BC3-5BEF44229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175919"/>
            <a:ext cx="3810000" cy="353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053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18B70-5627-EA1D-D5F2-84582E49C7B4}"/>
            </a:ext>
          </a:extLst>
        </p:cNvPr>
        <p:cNvGrpSpPr/>
        <p:nvPr/>
      </p:nvGrpSpPr>
      <p:grpSpPr>
        <a:xfrm>
          <a:off x="0" y="0"/>
          <a:ext cx="0" cy="0"/>
          <a:chOff x="0" y="0"/>
          <a:chExt cx="0" cy="0"/>
        </a:xfrm>
      </p:grpSpPr>
      <p:sp>
        <p:nvSpPr>
          <p:cNvPr id="7" name="Right Triangle 6">
            <a:extLst>
              <a:ext uri="{FF2B5EF4-FFF2-40B4-BE49-F238E27FC236}">
                <a16:creationId xmlns:a16="http://schemas.microsoft.com/office/drawing/2014/main" id="{D1907365-3A8D-95DB-B944-8A2E4536DA68}"/>
              </a:ext>
            </a:extLst>
          </p:cNvPr>
          <p:cNvSpPr/>
          <p:nvPr/>
        </p:nvSpPr>
        <p:spPr>
          <a:xfrm rot="10800000">
            <a:off x="7855695" y="3170653"/>
            <a:ext cx="740228" cy="766354"/>
          </a:xfrm>
          <a:prstGeom prst="rtTriangl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D5FE7F8F-4EEC-00FE-2561-F0D8210F4A7A}"/>
              </a:ext>
            </a:extLst>
          </p:cNvPr>
          <p:cNvSpPr/>
          <p:nvPr/>
        </p:nvSpPr>
        <p:spPr>
          <a:xfrm>
            <a:off x="2664823" y="3575991"/>
            <a:ext cx="740228" cy="766354"/>
          </a:xfrm>
          <a:prstGeom prst="rtTriangl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A24CE4-4D8C-418E-301D-AE50F3371E93}"/>
              </a:ext>
            </a:extLst>
          </p:cNvPr>
          <p:cNvSpPr>
            <a:spLocks noGrp="1"/>
          </p:cNvSpPr>
          <p:nvPr>
            <p:ph type="title"/>
          </p:nvPr>
        </p:nvSpPr>
        <p:spPr/>
        <p:txBody>
          <a:bodyPr>
            <a:normAutofit fontScale="90000"/>
          </a:bodyPr>
          <a:lstStyle/>
          <a:p>
            <a:r>
              <a:rPr lang="en-US" dirty="0"/>
              <a:t>Programmer’s Tip:</a:t>
            </a:r>
            <a:br>
              <a:rPr lang="en-US" dirty="0"/>
            </a:br>
            <a:r>
              <a:rPr lang="en-US" dirty="0"/>
              <a:t>Automate the import!</a:t>
            </a:r>
          </a:p>
        </p:txBody>
      </p:sp>
      <p:sp>
        <p:nvSpPr>
          <p:cNvPr id="3" name="Content Placeholder 4">
            <a:extLst>
              <a:ext uri="{FF2B5EF4-FFF2-40B4-BE49-F238E27FC236}">
                <a16:creationId xmlns:a16="http://schemas.microsoft.com/office/drawing/2014/main" id="{2CCA362E-4665-0B4B-82FD-093D48B52D78}"/>
              </a:ext>
            </a:extLst>
          </p:cNvPr>
          <p:cNvSpPr>
            <a:spLocks noGrp="1"/>
          </p:cNvSpPr>
          <p:nvPr>
            <p:ph idx="1"/>
          </p:nvPr>
        </p:nvSpPr>
        <p:spPr>
          <a:xfrm>
            <a:off x="838200" y="2206928"/>
            <a:ext cx="10515600" cy="1536336"/>
          </a:xfrm>
        </p:spPr>
        <p:txBody>
          <a:bodyPr>
            <a:normAutofit/>
          </a:bodyPr>
          <a:lstStyle/>
          <a:p>
            <a:pPr marL="0" indent="0">
              <a:buNone/>
            </a:pPr>
            <a:r>
              <a:rPr lang="en-US" dirty="0"/>
              <a:t>Automate how you read in all the files— </a:t>
            </a:r>
            <a:r>
              <a:rPr lang="en-US" dirty="0">
                <a:hlinkClick r:id="rId2"/>
              </a:rPr>
              <a:t>%drive</a:t>
            </a:r>
            <a:endParaRPr lang="en-US" dirty="0"/>
          </a:p>
          <a:p>
            <a:pPr marL="0" indent="0">
              <a:buNone/>
            </a:pPr>
            <a:r>
              <a:rPr lang="en-US" dirty="0"/>
              <a:t>While knowing between-device differences</a:t>
            </a:r>
          </a:p>
          <a:p>
            <a:pPr marL="0" indent="0">
              <a:buNone/>
            </a:pPr>
            <a:endParaRPr lang="en-US" dirty="0"/>
          </a:p>
        </p:txBody>
      </p:sp>
      <p:pic>
        <p:nvPicPr>
          <p:cNvPr id="5" name="Picture 4">
            <a:extLst>
              <a:ext uri="{FF2B5EF4-FFF2-40B4-BE49-F238E27FC236}">
                <a16:creationId xmlns:a16="http://schemas.microsoft.com/office/drawing/2014/main" id="{10F69F01-980F-420F-3F71-A76A03AA9F3B}"/>
              </a:ext>
            </a:extLst>
          </p:cNvPr>
          <p:cNvPicPr>
            <a:picLocks noChangeAspect="1"/>
          </p:cNvPicPr>
          <p:nvPr/>
        </p:nvPicPr>
        <p:blipFill rotWithShape="1">
          <a:blip r:embed="rId3"/>
          <a:srcRect l="16146" t="54653" b="32541"/>
          <a:stretch/>
        </p:blipFill>
        <p:spPr>
          <a:xfrm>
            <a:off x="2847702" y="3304171"/>
            <a:ext cx="5597717" cy="878187"/>
          </a:xfrm>
          <a:prstGeom prst="rect">
            <a:avLst/>
          </a:prstGeom>
        </p:spPr>
      </p:pic>
      <p:sp>
        <p:nvSpPr>
          <p:cNvPr id="8" name="Thought Bubble: Cloud 7">
            <a:extLst>
              <a:ext uri="{FF2B5EF4-FFF2-40B4-BE49-F238E27FC236}">
                <a16:creationId xmlns:a16="http://schemas.microsoft.com/office/drawing/2014/main" id="{6A153E5C-05F3-83CF-1910-6DC4E68F4AAA}"/>
              </a:ext>
            </a:extLst>
          </p:cNvPr>
          <p:cNvSpPr/>
          <p:nvPr/>
        </p:nvSpPr>
        <p:spPr>
          <a:xfrm>
            <a:off x="8906974" y="249326"/>
            <a:ext cx="3171815" cy="1536336"/>
          </a:xfrm>
          <a:prstGeom prst="cloudCallout">
            <a:avLst>
              <a:gd name="adj1" fmla="val -63390"/>
              <a:gd name="adj2" fmla="val 70436"/>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Find macros/packages that automate for you!</a:t>
            </a:r>
          </a:p>
        </p:txBody>
      </p:sp>
    </p:spTree>
    <p:extLst>
      <p:ext uri="{BB962C8B-B14F-4D97-AF65-F5344CB8AC3E}">
        <p14:creationId xmlns:p14="http://schemas.microsoft.com/office/powerpoint/2010/main" val="1925767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6CCD7-539A-936E-508D-B09AEFD360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2971F5-C5DB-DCCE-8F09-66A7A7A61776}"/>
              </a:ext>
            </a:extLst>
          </p:cNvPr>
          <p:cNvSpPr>
            <a:spLocks noGrp="1"/>
          </p:cNvSpPr>
          <p:nvPr>
            <p:ph type="title"/>
          </p:nvPr>
        </p:nvSpPr>
        <p:spPr/>
        <p:txBody>
          <a:bodyPr>
            <a:normAutofit fontScale="90000"/>
          </a:bodyPr>
          <a:lstStyle/>
          <a:p>
            <a:r>
              <a:rPr lang="en-US" dirty="0"/>
              <a:t>Programmer’s Tip:</a:t>
            </a:r>
            <a:br>
              <a:rPr lang="en-US" dirty="0"/>
            </a:br>
            <a:r>
              <a:rPr lang="en-US" dirty="0"/>
              <a:t>Automate the import *Carefully!</a:t>
            </a:r>
          </a:p>
        </p:txBody>
      </p:sp>
      <p:sp>
        <p:nvSpPr>
          <p:cNvPr id="3" name="Content Placeholder 4">
            <a:extLst>
              <a:ext uri="{FF2B5EF4-FFF2-40B4-BE49-F238E27FC236}">
                <a16:creationId xmlns:a16="http://schemas.microsoft.com/office/drawing/2014/main" id="{0BE45F24-3B60-EFCF-45FF-5B4DF01F691E}"/>
              </a:ext>
            </a:extLst>
          </p:cNvPr>
          <p:cNvSpPr>
            <a:spLocks noGrp="1"/>
          </p:cNvSpPr>
          <p:nvPr>
            <p:ph idx="1"/>
          </p:nvPr>
        </p:nvSpPr>
        <p:spPr>
          <a:xfrm>
            <a:off x="838200" y="2206928"/>
            <a:ext cx="10515600" cy="1536336"/>
          </a:xfrm>
        </p:spPr>
        <p:txBody>
          <a:bodyPr>
            <a:normAutofit/>
          </a:bodyPr>
          <a:lstStyle/>
          <a:p>
            <a:pPr marL="0" indent="0">
              <a:buNone/>
            </a:pPr>
            <a:r>
              <a:rPr lang="en-US" dirty="0"/>
              <a:t>While knowing between-device, between-investigator, between-project differences… In other words, LOOK at the raw data</a:t>
            </a:r>
            <a:r>
              <a:rPr lang="en-US" dirty="0">
                <a:sym typeface="Wingdings" panose="05000000000000000000" pitchFamily="2" charset="2"/>
              </a:rPr>
              <a:t></a:t>
            </a:r>
            <a:endParaRPr lang="en-US" dirty="0"/>
          </a:p>
          <a:p>
            <a:pPr marL="0" indent="0">
              <a:buNone/>
            </a:pPr>
            <a:endParaRPr lang="en-US" dirty="0"/>
          </a:p>
          <a:p>
            <a:pPr marL="0" indent="0">
              <a:buNone/>
            </a:pPr>
            <a:endParaRPr lang="en-US" dirty="0"/>
          </a:p>
        </p:txBody>
      </p:sp>
      <p:sp>
        <p:nvSpPr>
          <p:cNvPr id="8" name="Thought Bubble: Cloud 7">
            <a:extLst>
              <a:ext uri="{FF2B5EF4-FFF2-40B4-BE49-F238E27FC236}">
                <a16:creationId xmlns:a16="http://schemas.microsoft.com/office/drawing/2014/main" id="{C5B4CCC9-3F86-6D14-A2DC-DE1BC2E06E2B}"/>
              </a:ext>
            </a:extLst>
          </p:cNvPr>
          <p:cNvSpPr/>
          <p:nvPr/>
        </p:nvSpPr>
        <p:spPr>
          <a:xfrm>
            <a:off x="8906974" y="249326"/>
            <a:ext cx="3171815" cy="1536336"/>
          </a:xfrm>
          <a:prstGeom prst="cloudCallout">
            <a:avLst>
              <a:gd name="adj1" fmla="val -63390"/>
              <a:gd name="adj2" fmla="val 70436"/>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This is the important part.</a:t>
            </a:r>
          </a:p>
        </p:txBody>
      </p:sp>
      <p:sp>
        <p:nvSpPr>
          <p:cNvPr id="10" name="Content Placeholder 4">
            <a:extLst>
              <a:ext uri="{FF2B5EF4-FFF2-40B4-BE49-F238E27FC236}">
                <a16:creationId xmlns:a16="http://schemas.microsoft.com/office/drawing/2014/main" id="{8AFE3BF5-00F7-0CAD-0054-9395BC4294A3}"/>
              </a:ext>
            </a:extLst>
          </p:cNvPr>
          <p:cNvSpPr txBox="1">
            <a:spLocks/>
          </p:cNvSpPr>
          <p:nvPr/>
        </p:nvSpPr>
        <p:spPr>
          <a:xfrm>
            <a:off x="293914" y="3743264"/>
            <a:ext cx="5636622" cy="1167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Both of these are from </a:t>
            </a:r>
            <a:r>
              <a:rPr lang="en-US" dirty="0" err="1"/>
              <a:t>ActivPal</a:t>
            </a:r>
            <a:endParaRPr lang="en-US" dirty="0"/>
          </a:p>
        </p:txBody>
      </p:sp>
      <p:pic>
        <p:nvPicPr>
          <p:cNvPr id="5" name="Picture 4" descr="A screenshot of a computer&#10;&#10;Description automatically generated">
            <a:extLst>
              <a:ext uri="{FF2B5EF4-FFF2-40B4-BE49-F238E27FC236}">
                <a16:creationId xmlns:a16="http://schemas.microsoft.com/office/drawing/2014/main" id="{CE1F307E-0142-2E1A-D587-7370FD8EB4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4822" y="3413631"/>
            <a:ext cx="5323809" cy="3561905"/>
          </a:xfrm>
          <a:prstGeom prst="rect">
            <a:avLst/>
          </a:prstGeom>
        </p:spPr>
      </p:pic>
      <p:pic>
        <p:nvPicPr>
          <p:cNvPr id="7" name="Picture 6" descr="A close-up of a hand&#10;&#10;Description automatically generated">
            <a:extLst>
              <a:ext uri="{FF2B5EF4-FFF2-40B4-BE49-F238E27FC236}">
                <a16:creationId xmlns:a16="http://schemas.microsoft.com/office/drawing/2014/main" id="{A994A598-C5FE-B3CE-118B-6FCEC7B47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910907"/>
            <a:ext cx="4257143" cy="1276190"/>
          </a:xfrm>
          <a:prstGeom prst="rect">
            <a:avLst/>
          </a:prstGeom>
        </p:spPr>
      </p:pic>
    </p:spTree>
    <p:extLst>
      <p:ext uri="{BB962C8B-B14F-4D97-AF65-F5344CB8AC3E}">
        <p14:creationId xmlns:p14="http://schemas.microsoft.com/office/powerpoint/2010/main" val="2038154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025C6-F732-5B3C-41F0-C192FA64AA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77194F-971D-D04B-9FA9-3880DDE281C9}"/>
              </a:ext>
            </a:extLst>
          </p:cNvPr>
          <p:cNvSpPr>
            <a:spLocks noGrp="1"/>
          </p:cNvSpPr>
          <p:nvPr>
            <p:ph type="title"/>
          </p:nvPr>
        </p:nvSpPr>
        <p:spPr/>
        <p:txBody>
          <a:bodyPr>
            <a:normAutofit fontScale="90000"/>
          </a:bodyPr>
          <a:lstStyle/>
          <a:p>
            <a:r>
              <a:rPr lang="en-US" dirty="0"/>
              <a:t>Programmer’s Tip:</a:t>
            </a:r>
            <a:br>
              <a:rPr lang="en-US" dirty="0"/>
            </a:br>
            <a:r>
              <a:rPr lang="en-US" dirty="0"/>
              <a:t>Automate the import *Carefully!</a:t>
            </a:r>
          </a:p>
        </p:txBody>
      </p:sp>
      <p:sp>
        <p:nvSpPr>
          <p:cNvPr id="3" name="Content Placeholder 4">
            <a:extLst>
              <a:ext uri="{FF2B5EF4-FFF2-40B4-BE49-F238E27FC236}">
                <a16:creationId xmlns:a16="http://schemas.microsoft.com/office/drawing/2014/main" id="{CAB9C5B4-46E9-D6C0-B430-D35971500F11}"/>
              </a:ext>
            </a:extLst>
          </p:cNvPr>
          <p:cNvSpPr>
            <a:spLocks noGrp="1"/>
          </p:cNvSpPr>
          <p:nvPr>
            <p:ph idx="1"/>
          </p:nvPr>
        </p:nvSpPr>
        <p:spPr>
          <a:xfrm>
            <a:off x="838200" y="2180802"/>
            <a:ext cx="10515600" cy="1536336"/>
          </a:xfrm>
        </p:spPr>
        <p:txBody>
          <a:bodyPr>
            <a:normAutofit/>
          </a:bodyPr>
          <a:lstStyle/>
          <a:p>
            <a:pPr marL="0" indent="0">
              <a:buNone/>
            </a:pPr>
            <a:r>
              <a:rPr lang="en-US" dirty="0"/>
              <a:t>In other words, CHECK the data you read in…</a:t>
            </a:r>
          </a:p>
          <a:p>
            <a:pPr marL="0" indent="0">
              <a:buNone/>
            </a:pPr>
            <a:endParaRPr lang="en-US" dirty="0"/>
          </a:p>
          <a:p>
            <a:pPr marL="0" indent="0">
              <a:buNone/>
            </a:pPr>
            <a:endParaRPr lang="en-US" dirty="0"/>
          </a:p>
        </p:txBody>
      </p:sp>
      <p:sp>
        <p:nvSpPr>
          <p:cNvPr id="8" name="Thought Bubble: Cloud 7">
            <a:extLst>
              <a:ext uri="{FF2B5EF4-FFF2-40B4-BE49-F238E27FC236}">
                <a16:creationId xmlns:a16="http://schemas.microsoft.com/office/drawing/2014/main" id="{20EDBAC9-0DA3-76A6-BCFE-FC56DEA4E0FF}"/>
              </a:ext>
            </a:extLst>
          </p:cNvPr>
          <p:cNvSpPr/>
          <p:nvPr/>
        </p:nvSpPr>
        <p:spPr>
          <a:xfrm>
            <a:off x="8906974" y="249326"/>
            <a:ext cx="3171815" cy="1536336"/>
          </a:xfrm>
          <a:prstGeom prst="cloudCallout">
            <a:avLst>
              <a:gd name="adj1" fmla="val -63390"/>
              <a:gd name="adj2" fmla="val 70436"/>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This is the OTHER important part.</a:t>
            </a:r>
          </a:p>
        </p:txBody>
      </p:sp>
      <p:pic>
        <p:nvPicPr>
          <p:cNvPr id="2050" name="Picture 2" descr="Machine Learning Yearning, Memeified.">
            <a:extLst>
              <a:ext uri="{FF2B5EF4-FFF2-40B4-BE49-F238E27FC236}">
                <a16:creationId xmlns:a16="http://schemas.microsoft.com/office/drawing/2014/main" id="{C905D94A-24E0-155D-6E73-F67714721CC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9825" y="3167743"/>
            <a:ext cx="3159511" cy="3152943"/>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4">
            <a:extLst>
              <a:ext uri="{FF2B5EF4-FFF2-40B4-BE49-F238E27FC236}">
                <a16:creationId xmlns:a16="http://schemas.microsoft.com/office/drawing/2014/main" id="{B6ACF03D-5D1C-5BAD-2156-84876A0E14D9}"/>
              </a:ext>
            </a:extLst>
          </p:cNvPr>
          <p:cNvSpPr txBox="1">
            <a:spLocks/>
          </p:cNvSpPr>
          <p:nvPr/>
        </p:nvSpPr>
        <p:spPr>
          <a:xfrm>
            <a:off x="4468111" y="3394850"/>
            <a:ext cx="7404464" cy="33549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Inconsistencies that have surprised me:</a:t>
            </a:r>
          </a:p>
          <a:p>
            <a:r>
              <a:rPr lang="en-US" dirty="0"/>
              <a:t>Epochs are different (some are 30s, some are 1 minute)</a:t>
            </a:r>
          </a:p>
          <a:p>
            <a:r>
              <a:rPr lang="en-US" dirty="0"/>
              <a:t>Variables are different</a:t>
            </a:r>
          </a:p>
          <a:p>
            <a:r>
              <a:rPr lang="en-US" dirty="0"/>
              <a:t>First row of data is different in every file</a:t>
            </a:r>
          </a:p>
          <a:p>
            <a:pPr marL="0" inden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611202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F26DB-6283-FF60-0E40-1AA557A0E8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456B4A-093F-5068-527E-F9E020AC48F1}"/>
              </a:ext>
            </a:extLst>
          </p:cNvPr>
          <p:cNvSpPr>
            <a:spLocks noGrp="1"/>
          </p:cNvSpPr>
          <p:nvPr>
            <p:ph type="title"/>
          </p:nvPr>
        </p:nvSpPr>
        <p:spPr/>
        <p:txBody>
          <a:bodyPr>
            <a:normAutofit/>
          </a:bodyPr>
          <a:lstStyle/>
          <a:p>
            <a:r>
              <a:rPr lang="en-US" dirty="0"/>
              <a:t>Importing Wearables Data – Other tips</a:t>
            </a:r>
          </a:p>
        </p:txBody>
      </p:sp>
      <p:sp>
        <p:nvSpPr>
          <p:cNvPr id="3" name="Content Placeholder 4">
            <a:extLst>
              <a:ext uri="{FF2B5EF4-FFF2-40B4-BE49-F238E27FC236}">
                <a16:creationId xmlns:a16="http://schemas.microsoft.com/office/drawing/2014/main" id="{26A4B14C-FFCD-AFE0-3BBB-483C90BB01C2}"/>
              </a:ext>
            </a:extLst>
          </p:cNvPr>
          <p:cNvSpPr>
            <a:spLocks noGrp="1"/>
          </p:cNvSpPr>
          <p:nvPr>
            <p:ph idx="1"/>
          </p:nvPr>
        </p:nvSpPr>
        <p:spPr>
          <a:xfrm>
            <a:off x="838199" y="2180802"/>
            <a:ext cx="10735491" cy="4280958"/>
          </a:xfrm>
        </p:spPr>
        <p:txBody>
          <a:bodyPr>
            <a:normAutofit/>
          </a:bodyPr>
          <a:lstStyle/>
          <a:p>
            <a:pPr marL="0" indent="0">
              <a:buNone/>
            </a:pPr>
            <a:r>
              <a:rPr lang="en-US" dirty="0"/>
              <a:t>Create a variable in the dataset with the filename</a:t>
            </a:r>
          </a:p>
          <a:p>
            <a:pPr marL="0" indent="0">
              <a:buNone/>
            </a:pPr>
            <a:endParaRPr lang="en-US" dirty="0"/>
          </a:p>
          <a:p>
            <a:pPr marL="0" indent="0">
              <a:buNone/>
            </a:pPr>
            <a:r>
              <a:rPr lang="en-US" dirty="0"/>
              <a:t>Create permanent versions of the files—so you only have to run your program once</a:t>
            </a:r>
          </a:p>
          <a:p>
            <a:pPr marL="0" indent="0">
              <a:buNone/>
            </a:pPr>
            <a:endParaRPr lang="en-US" dirty="0"/>
          </a:p>
          <a:p>
            <a:pPr marL="0" indent="0">
              <a:buNone/>
            </a:pPr>
            <a:r>
              <a:rPr lang="en-US" dirty="0"/>
              <a:t>Know (enough) about your computer/memory</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85833BFB-168B-05B6-B3B4-AAE6E9F32D57}"/>
              </a:ext>
            </a:extLst>
          </p:cNvPr>
          <p:cNvPicPr>
            <a:picLocks noChangeAspect="1"/>
          </p:cNvPicPr>
          <p:nvPr/>
        </p:nvPicPr>
        <p:blipFill>
          <a:blip r:embed="rId2"/>
          <a:stretch>
            <a:fillRect/>
          </a:stretch>
        </p:blipFill>
        <p:spPr>
          <a:xfrm>
            <a:off x="1266553" y="2651895"/>
            <a:ext cx="3162300" cy="352425"/>
          </a:xfrm>
          <a:prstGeom prst="rect">
            <a:avLst/>
          </a:prstGeom>
        </p:spPr>
      </p:pic>
      <p:pic>
        <p:nvPicPr>
          <p:cNvPr id="9" name="Picture 8">
            <a:extLst>
              <a:ext uri="{FF2B5EF4-FFF2-40B4-BE49-F238E27FC236}">
                <a16:creationId xmlns:a16="http://schemas.microsoft.com/office/drawing/2014/main" id="{6149B151-5722-D3E2-5DDB-972A4B8DE6E6}"/>
              </a:ext>
            </a:extLst>
          </p:cNvPr>
          <p:cNvPicPr>
            <a:picLocks noChangeAspect="1"/>
          </p:cNvPicPr>
          <p:nvPr/>
        </p:nvPicPr>
        <p:blipFill>
          <a:blip r:embed="rId3"/>
          <a:stretch>
            <a:fillRect/>
          </a:stretch>
        </p:blipFill>
        <p:spPr>
          <a:xfrm>
            <a:off x="1448206" y="5168168"/>
            <a:ext cx="2276475" cy="771525"/>
          </a:xfrm>
          <a:prstGeom prst="rect">
            <a:avLst/>
          </a:prstGeom>
        </p:spPr>
      </p:pic>
    </p:spTree>
    <p:extLst>
      <p:ext uri="{BB962C8B-B14F-4D97-AF65-F5344CB8AC3E}">
        <p14:creationId xmlns:p14="http://schemas.microsoft.com/office/powerpoint/2010/main" val="4255231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45651-4281-33F0-E655-C0679562B7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D17488-9A96-F4CE-502F-BFCC5524D14B}"/>
              </a:ext>
            </a:extLst>
          </p:cNvPr>
          <p:cNvSpPr>
            <a:spLocks noGrp="1"/>
          </p:cNvSpPr>
          <p:nvPr>
            <p:ph type="title"/>
          </p:nvPr>
        </p:nvSpPr>
        <p:spPr/>
        <p:txBody>
          <a:bodyPr/>
          <a:lstStyle/>
          <a:p>
            <a:r>
              <a:rPr lang="en-US" dirty="0"/>
              <a:t>What is valid data?</a:t>
            </a:r>
          </a:p>
        </p:txBody>
      </p:sp>
      <p:pic>
        <p:nvPicPr>
          <p:cNvPr id="3074" name="Picture 2" descr="Interview Query | 40 Hilarious Data Science Memes">
            <a:extLst>
              <a:ext uri="{FF2B5EF4-FFF2-40B4-BE49-F238E27FC236}">
                <a16:creationId xmlns:a16="http://schemas.microsoft.com/office/drawing/2014/main" id="{39F8C18D-25C4-63C3-A681-FA9507D61F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027"/>
          <a:stretch/>
        </p:blipFill>
        <p:spPr bwMode="auto">
          <a:xfrm>
            <a:off x="4291012" y="1852749"/>
            <a:ext cx="3609975" cy="458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38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E2A6B-CC91-0EC2-D908-E2AB1C6232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D7FAB8-516B-BDA8-6802-B2A77AC086DE}"/>
              </a:ext>
            </a:extLst>
          </p:cNvPr>
          <p:cNvSpPr>
            <a:spLocks noGrp="1"/>
          </p:cNvSpPr>
          <p:nvPr>
            <p:ph type="title"/>
          </p:nvPr>
        </p:nvSpPr>
        <p:spPr/>
        <p:txBody>
          <a:bodyPr>
            <a:normAutofit/>
          </a:bodyPr>
          <a:lstStyle/>
          <a:p>
            <a:r>
              <a:rPr lang="en-US" dirty="0"/>
              <a:t>Valid Data Questions:</a:t>
            </a:r>
          </a:p>
        </p:txBody>
      </p:sp>
      <p:sp>
        <p:nvSpPr>
          <p:cNvPr id="3" name="Content Placeholder 2">
            <a:extLst>
              <a:ext uri="{FF2B5EF4-FFF2-40B4-BE49-F238E27FC236}">
                <a16:creationId xmlns:a16="http://schemas.microsoft.com/office/drawing/2014/main" id="{CABB303C-E04D-B0E1-3130-12BA0FB2B790}"/>
              </a:ext>
            </a:extLst>
          </p:cNvPr>
          <p:cNvSpPr>
            <a:spLocks noGrp="1"/>
          </p:cNvSpPr>
          <p:nvPr>
            <p:ph idx="1"/>
          </p:nvPr>
        </p:nvSpPr>
        <p:spPr/>
        <p:txBody>
          <a:bodyPr/>
          <a:lstStyle/>
          <a:p>
            <a:pPr marL="0" indent="0">
              <a:buNone/>
            </a:pPr>
            <a:r>
              <a:rPr lang="en-US" dirty="0"/>
              <a:t>Do you have everyone you expect?</a:t>
            </a:r>
          </a:p>
          <a:p>
            <a:pPr lvl="1"/>
            <a:r>
              <a:rPr lang="en-US" dirty="0"/>
              <a:t>Ask for a file with participant IDs, randomized group, study visit, withdrawal, etc.</a:t>
            </a:r>
          </a:p>
          <a:p>
            <a:pPr lvl="1"/>
            <a:r>
              <a:rPr lang="en-US" dirty="0"/>
              <a:t>Do you have repeat files for those expected?</a:t>
            </a:r>
          </a:p>
        </p:txBody>
      </p:sp>
      <p:graphicFrame>
        <p:nvGraphicFramePr>
          <p:cNvPr id="5" name="Table 4">
            <a:extLst>
              <a:ext uri="{FF2B5EF4-FFF2-40B4-BE49-F238E27FC236}">
                <a16:creationId xmlns:a16="http://schemas.microsoft.com/office/drawing/2014/main" id="{57E4AEC7-6B31-4B4D-49FA-7697748FAC4D}"/>
              </a:ext>
            </a:extLst>
          </p:cNvPr>
          <p:cNvGraphicFramePr>
            <a:graphicFrameLocks noGrp="1"/>
          </p:cNvGraphicFramePr>
          <p:nvPr>
            <p:extLst>
              <p:ext uri="{D42A27DB-BD31-4B8C-83A1-F6EECF244321}">
                <p14:modId xmlns:p14="http://schemas.microsoft.com/office/powerpoint/2010/main" val="1978260677"/>
              </p:ext>
            </p:extLst>
          </p:nvPr>
        </p:nvGraphicFramePr>
        <p:xfrm>
          <a:off x="2032000" y="3793791"/>
          <a:ext cx="8128000" cy="2494280"/>
        </p:xfrm>
        <a:graphic>
          <a:graphicData uri="http://schemas.openxmlformats.org/drawingml/2006/table">
            <a:tbl>
              <a:tblPr firstRow="1" bandRow="1">
                <a:tableStyleId>{7DF18680-E054-41AD-8BC1-D1AEF772440D}</a:tableStyleId>
              </a:tblPr>
              <a:tblGrid>
                <a:gridCol w="2032000">
                  <a:extLst>
                    <a:ext uri="{9D8B030D-6E8A-4147-A177-3AD203B41FA5}">
                      <a16:colId xmlns:a16="http://schemas.microsoft.com/office/drawing/2014/main" val="3900332492"/>
                    </a:ext>
                  </a:extLst>
                </a:gridCol>
                <a:gridCol w="2032000">
                  <a:extLst>
                    <a:ext uri="{9D8B030D-6E8A-4147-A177-3AD203B41FA5}">
                      <a16:colId xmlns:a16="http://schemas.microsoft.com/office/drawing/2014/main" val="2238488854"/>
                    </a:ext>
                  </a:extLst>
                </a:gridCol>
                <a:gridCol w="2032000">
                  <a:extLst>
                    <a:ext uri="{9D8B030D-6E8A-4147-A177-3AD203B41FA5}">
                      <a16:colId xmlns:a16="http://schemas.microsoft.com/office/drawing/2014/main" val="3470996938"/>
                    </a:ext>
                  </a:extLst>
                </a:gridCol>
                <a:gridCol w="2032000">
                  <a:extLst>
                    <a:ext uri="{9D8B030D-6E8A-4147-A177-3AD203B41FA5}">
                      <a16:colId xmlns:a16="http://schemas.microsoft.com/office/drawing/2014/main" val="1903514591"/>
                    </a:ext>
                  </a:extLst>
                </a:gridCol>
              </a:tblGrid>
              <a:tr h="370840">
                <a:tc>
                  <a:txBody>
                    <a:bodyPr/>
                    <a:lstStyle/>
                    <a:p>
                      <a:r>
                        <a:rPr lang="en-US" dirty="0"/>
                        <a:t>Participant ID</a:t>
                      </a:r>
                    </a:p>
                  </a:txBody>
                  <a:tcPr/>
                </a:tc>
                <a:tc>
                  <a:txBody>
                    <a:bodyPr/>
                    <a:lstStyle/>
                    <a:p>
                      <a:r>
                        <a:rPr lang="en-US" dirty="0"/>
                        <a:t>Randomized Group</a:t>
                      </a:r>
                    </a:p>
                  </a:txBody>
                  <a:tcPr/>
                </a:tc>
                <a:tc>
                  <a:txBody>
                    <a:bodyPr/>
                    <a:lstStyle/>
                    <a:p>
                      <a:r>
                        <a:rPr lang="en-US" dirty="0"/>
                        <a:t>Study Visit</a:t>
                      </a:r>
                    </a:p>
                  </a:txBody>
                  <a:tcPr/>
                </a:tc>
                <a:tc>
                  <a:txBody>
                    <a:bodyPr/>
                    <a:lstStyle/>
                    <a:p>
                      <a:r>
                        <a:rPr lang="en-US" dirty="0"/>
                        <a:t>Withdrawal Visit</a:t>
                      </a:r>
                    </a:p>
                  </a:txBody>
                  <a:tcPr/>
                </a:tc>
                <a:extLst>
                  <a:ext uri="{0D108BD9-81ED-4DB2-BD59-A6C34878D82A}">
                    <a16:rowId xmlns:a16="http://schemas.microsoft.com/office/drawing/2014/main" val="1576132002"/>
                  </a:ext>
                </a:extLst>
              </a:tr>
              <a:tr h="370840">
                <a:tc>
                  <a:txBody>
                    <a:bodyPr/>
                    <a:lstStyle/>
                    <a:p>
                      <a:r>
                        <a:rPr lang="en-US" dirty="0">
                          <a:solidFill>
                            <a:schemeClr val="tx1"/>
                          </a:solidFill>
                        </a:rPr>
                        <a:t>1001</a:t>
                      </a:r>
                    </a:p>
                  </a:txBody>
                  <a:tcPr/>
                </a:tc>
                <a:tc>
                  <a:txBody>
                    <a:bodyPr/>
                    <a:lstStyle/>
                    <a:p>
                      <a:r>
                        <a:rPr lang="en-US" dirty="0">
                          <a:solidFill>
                            <a:schemeClr val="tx1"/>
                          </a:solidFill>
                        </a:rPr>
                        <a:t>A</a:t>
                      </a:r>
                    </a:p>
                  </a:txBody>
                  <a:tcPr/>
                </a:tc>
                <a:tc>
                  <a:txBody>
                    <a:bodyPr/>
                    <a:lstStyle/>
                    <a:p>
                      <a:r>
                        <a:rPr lang="en-US" dirty="0">
                          <a:solidFill>
                            <a:schemeClr val="tx1"/>
                          </a:solidFill>
                        </a:rPr>
                        <a:t>0</a:t>
                      </a:r>
                    </a:p>
                  </a:txBody>
                  <a:tcPr/>
                </a:tc>
                <a:tc>
                  <a:txBody>
                    <a:bodyPr/>
                    <a:lstStyle/>
                    <a:p>
                      <a:r>
                        <a:rPr lang="en-US" dirty="0">
                          <a:solidFill>
                            <a:schemeClr val="tx1"/>
                          </a:solidFill>
                        </a:rPr>
                        <a:t>5</a:t>
                      </a:r>
                    </a:p>
                  </a:txBody>
                  <a:tcPr/>
                </a:tc>
                <a:extLst>
                  <a:ext uri="{0D108BD9-81ED-4DB2-BD59-A6C34878D82A}">
                    <a16:rowId xmlns:a16="http://schemas.microsoft.com/office/drawing/2014/main" val="2961029188"/>
                  </a:ext>
                </a:extLst>
              </a:tr>
              <a:tr h="370840">
                <a:tc>
                  <a:txBody>
                    <a:bodyPr/>
                    <a:lstStyle/>
                    <a:p>
                      <a:r>
                        <a:rPr lang="en-US" dirty="0">
                          <a:solidFill>
                            <a:schemeClr val="tx1"/>
                          </a:solidFill>
                        </a:rPr>
                        <a:t>1001</a:t>
                      </a:r>
                    </a:p>
                  </a:txBody>
                  <a:tcPr/>
                </a:tc>
                <a:tc>
                  <a:txBody>
                    <a:bodyPr/>
                    <a:lstStyle/>
                    <a:p>
                      <a:r>
                        <a:rPr lang="en-US" dirty="0">
                          <a:solidFill>
                            <a:schemeClr val="tx1"/>
                          </a:solidFill>
                        </a:rPr>
                        <a:t>A</a:t>
                      </a:r>
                    </a:p>
                  </a:txBody>
                  <a:tcPr/>
                </a:tc>
                <a:tc>
                  <a:txBody>
                    <a:bodyPr/>
                    <a:lstStyle/>
                    <a:p>
                      <a:r>
                        <a:rPr lang="en-US" dirty="0">
                          <a:solidFill>
                            <a:schemeClr val="tx1"/>
                          </a:solidFill>
                        </a:rPr>
                        <a:t>13</a:t>
                      </a:r>
                    </a:p>
                  </a:txBody>
                  <a:tcPr/>
                </a:tc>
                <a:tc>
                  <a:txBody>
                    <a:bodyPr/>
                    <a:lstStyle/>
                    <a:p>
                      <a:r>
                        <a:rPr lang="en-US" dirty="0">
                          <a:solidFill>
                            <a:schemeClr val="tx1"/>
                          </a:solidFill>
                        </a:rPr>
                        <a:t>5</a:t>
                      </a:r>
                    </a:p>
                  </a:txBody>
                  <a:tcPr/>
                </a:tc>
                <a:extLst>
                  <a:ext uri="{0D108BD9-81ED-4DB2-BD59-A6C34878D82A}">
                    <a16:rowId xmlns:a16="http://schemas.microsoft.com/office/drawing/2014/main" val="853187170"/>
                  </a:ext>
                </a:extLst>
              </a:tr>
              <a:tr h="370840">
                <a:tc>
                  <a:txBody>
                    <a:bodyPr/>
                    <a:lstStyle/>
                    <a:p>
                      <a:r>
                        <a:rPr lang="en-US" dirty="0">
                          <a:solidFill>
                            <a:schemeClr val="tx1"/>
                          </a:solidFill>
                        </a:rPr>
                        <a:t>1002</a:t>
                      </a:r>
                    </a:p>
                  </a:txBody>
                  <a:tcPr/>
                </a:tc>
                <a:tc>
                  <a:txBody>
                    <a:bodyPr/>
                    <a:lstStyle/>
                    <a:p>
                      <a:r>
                        <a:rPr lang="en-US" dirty="0">
                          <a:solidFill>
                            <a:schemeClr val="tx1"/>
                          </a:solidFill>
                        </a:rPr>
                        <a:t>B</a:t>
                      </a:r>
                    </a:p>
                  </a:txBody>
                  <a:tcPr/>
                </a:tc>
                <a:tc>
                  <a:txBody>
                    <a:bodyPr/>
                    <a:lstStyle/>
                    <a:p>
                      <a:r>
                        <a:rPr lang="en-US" dirty="0">
                          <a:solidFill>
                            <a:schemeClr val="tx1"/>
                          </a:solidFill>
                        </a:rPr>
                        <a:t>0</a:t>
                      </a:r>
                    </a:p>
                  </a:txBody>
                  <a:tcPr/>
                </a:tc>
                <a:tc>
                  <a:txBody>
                    <a:bodyPr/>
                    <a:lstStyle/>
                    <a:p>
                      <a:endParaRPr lang="en-US" dirty="0">
                        <a:solidFill>
                          <a:schemeClr val="tx1"/>
                        </a:solidFill>
                      </a:endParaRPr>
                    </a:p>
                  </a:txBody>
                  <a:tcPr/>
                </a:tc>
                <a:extLst>
                  <a:ext uri="{0D108BD9-81ED-4DB2-BD59-A6C34878D82A}">
                    <a16:rowId xmlns:a16="http://schemas.microsoft.com/office/drawing/2014/main" val="1684971747"/>
                  </a:ext>
                </a:extLst>
              </a:tr>
              <a:tr h="370840">
                <a:tc>
                  <a:txBody>
                    <a:bodyPr/>
                    <a:lstStyle/>
                    <a:p>
                      <a:r>
                        <a:rPr lang="en-US" dirty="0">
                          <a:solidFill>
                            <a:schemeClr val="tx1"/>
                          </a:solidFill>
                        </a:rPr>
                        <a:t>1002</a:t>
                      </a:r>
                    </a:p>
                  </a:txBody>
                  <a:tcPr/>
                </a:tc>
                <a:tc>
                  <a:txBody>
                    <a:bodyPr/>
                    <a:lstStyle/>
                    <a:p>
                      <a:r>
                        <a:rPr lang="en-US" dirty="0">
                          <a:solidFill>
                            <a:schemeClr val="tx1"/>
                          </a:solidFill>
                        </a:rPr>
                        <a:t>B</a:t>
                      </a:r>
                    </a:p>
                  </a:txBody>
                  <a:tcPr/>
                </a:tc>
                <a:tc>
                  <a:txBody>
                    <a:bodyPr/>
                    <a:lstStyle/>
                    <a:p>
                      <a:r>
                        <a:rPr lang="en-US" dirty="0">
                          <a:solidFill>
                            <a:schemeClr val="tx1"/>
                          </a:solidFill>
                        </a:rPr>
                        <a:t>13</a:t>
                      </a:r>
                    </a:p>
                  </a:txBody>
                  <a:tcPr/>
                </a:tc>
                <a:tc>
                  <a:txBody>
                    <a:bodyPr/>
                    <a:lstStyle/>
                    <a:p>
                      <a:endParaRPr lang="en-US" dirty="0">
                        <a:solidFill>
                          <a:schemeClr val="tx1"/>
                        </a:solidFill>
                      </a:endParaRPr>
                    </a:p>
                  </a:txBody>
                  <a:tcPr/>
                </a:tc>
                <a:extLst>
                  <a:ext uri="{0D108BD9-81ED-4DB2-BD59-A6C34878D82A}">
                    <a16:rowId xmlns:a16="http://schemas.microsoft.com/office/drawing/2014/main" val="2282424707"/>
                  </a:ext>
                </a:extLst>
              </a:tr>
              <a:tr h="370840">
                <a:tc>
                  <a:txBody>
                    <a:bodyPr/>
                    <a:lstStyle/>
                    <a:p>
                      <a:r>
                        <a:rPr lang="en-US" dirty="0">
                          <a:solidFill>
                            <a:schemeClr val="tx1"/>
                          </a:solidFill>
                        </a:rPr>
                        <a:t>1003</a:t>
                      </a:r>
                    </a:p>
                  </a:txBody>
                  <a:tcPr/>
                </a:tc>
                <a:tc>
                  <a:txBody>
                    <a:bodyPr/>
                    <a:lstStyle/>
                    <a:p>
                      <a:r>
                        <a:rPr lang="en-US" dirty="0">
                          <a:solidFill>
                            <a:schemeClr val="tx1"/>
                          </a:solidFill>
                        </a:rPr>
                        <a:t>A</a:t>
                      </a:r>
                    </a:p>
                  </a:txBody>
                  <a:tcPr/>
                </a:tc>
                <a:tc>
                  <a:txBody>
                    <a:bodyPr/>
                    <a:lstStyle/>
                    <a:p>
                      <a:r>
                        <a:rPr lang="en-US" dirty="0">
                          <a:solidFill>
                            <a:schemeClr val="tx1"/>
                          </a:solidFill>
                        </a:rPr>
                        <a:t>0</a:t>
                      </a:r>
                    </a:p>
                  </a:txBody>
                  <a:tcPr/>
                </a:tc>
                <a:tc>
                  <a:txBody>
                    <a:bodyPr/>
                    <a:lstStyle/>
                    <a:p>
                      <a:endParaRPr lang="en-US" dirty="0">
                        <a:solidFill>
                          <a:schemeClr val="tx1"/>
                        </a:solidFill>
                      </a:endParaRPr>
                    </a:p>
                  </a:txBody>
                  <a:tcPr/>
                </a:tc>
                <a:extLst>
                  <a:ext uri="{0D108BD9-81ED-4DB2-BD59-A6C34878D82A}">
                    <a16:rowId xmlns:a16="http://schemas.microsoft.com/office/drawing/2014/main" val="1886074175"/>
                  </a:ext>
                </a:extLst>
              </a:tr>
            </a:tbl>
          </a:graphicData>
        </a:graphic>
      </p:graphicFrame>
    </p:spTree>
    <p:extLst>
      <p:ext uri="{BB962C8B-B14F-4D97-AF65-F5344CB8AC3E}">
        <p14:creationId xmlns:p14="http://schemas.microsoft.com/office/powerpoint/2010/main" val="6730543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A23B7-3254-DB7B-1A79-5D9F26DE8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EEEDA5-0C93-FC5D-F515-A8B16AB77350}"/>
              </a:ext>
            </a:extLst>
          </p:cNvPr>
          <p:cNvSpPr>
            <a:spLocks noGrp="1"/>
          </p:cNvSpPr>
          <p:nvPr>
            <p:ph type="title"/>
          </p:nvPr>
        </p:nvSpPr>
        <p:spPr/>
        <p:txBody>
          <a:bodyPr>
            <a:normAutofit/>
          </a:bodyPr>
          <a:lstStyle/>
          <a:p>
            <a:r>
              <a:rPr lang="en-US" dirty="0"/>
              <a:t>Valid Data Questions:</a:t>
            </a:r>
          </a:p>
        </p:txBody>
      </p:sp>
      <p:sp>
        <p:nvSpPr>
          <p:cNvPr id="3" name="Content Placeholder 2">
            <a:extLst>
              <a:ext uri="{FF2B5EF4-FFF2-40B4-BE49-F238E27FC236}">
                <a16:creationId xmlns:a16="http://schemas.microsoft.com/office/drawing/2014/main" id="{32AF0527-7468-DD09-293A-7C38CD28529C}"/>
              </a:ext>
            </a:extLst>
          </p:cNvPr>
          <p:cNvSpPr>
            <a:spLocks noGrp="1"/>
          </p:cNvSpPr>
          <p:nvPr>
            <p:ph idx="1"/>
          </p:nvPr>
        </p:nvSpPr>
        <p:spPr/>
        <p:txBody>
          <a:bodyPr/>
          <a:lstStyle/>
          <a:p>
            <a:pPr marL="0" indent="0">
              <a:buNone/>
            </a:pPr>
            <a:r>
              <a:rPr lang="en-US" dirty="0"/>
              <a:t>How do you define a valid day?</a:t>
            </a:r>
          </a:p>
          <a:p>
            <a:endParaRPr lang="en-US" dirty="0"/>
          </a:p>
          <a:p>
            <a:endParaRPr lang="en-US" dirty="0"/>
          </a:p>
          <a:p>
            <a:pPr marL="0" indent="0">
              <a:buNone/>
            </a:pPr>
            <a:r>
              <a:rPr lang="en-US" dirty="0"/>
              <a:t>There are 1,440 minutes in one day. How much wear does a person need to have for you to consider you have enough information to speak to their sleep? Physical activity? Glucose variability?</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graphicFrame>
        <p:nvGraphicFramePr>
          <p:cNvPr id="9" name="Table 8">
            <a:extLst>
              <a:ext uri="{FF2B5EF4-FFF2-40B4-BE49-F238E27FC236}">
                <a16:creationId xmlns:a16="http://schemas.microsoft.com/office/drawing/2014/main" id="{22F483AB-832E-CF3D-1254-33E214CB9F1C}"/>
              </a:ext>
            </a:extLst>
          </p:cNvPr>
          <p:cNvGraphicFramePr>
            <a:graphicFrameLocks noGrp="1"/>
          </p:cNvGraphicFramePr>
          <p:nvPr/>
        </p:nvGraphicFramePr>
        <p:xfrm>
          <a:off x="2031998" y="2521138"/>
          <a:ext cx="8128001" cy="370840"/>
        </p:xfrm>
        <a:graphic>
          <a:graphicData uri="http://schemas.openxmlformats.org/drawingml/2006/table">
            <a:tbl>
              <a:tblPr firstRow="1" bandRow="1">
                <a:tableStyleId>{073A0DAA-6AF3-43AB-8588-CEC1D06C72B9}</a:tableStyleId>
              </a:tblPr>
              <a:tblGrid>
                <a:gridCol w="1161143">
                  <a:extLst>
                    <a:ext uri="{9D8B030D-6E8A-4147-A177-3AD203B41FA5}">
                      <a16:colId xmlns:a16="http://schemas.microsoft.com/office/drawing/2014/main" val="159630944"/>
                    </a:ext>
                  </a:extLst>
                </a:gridCol>
                <a:gridCol w="1161143">
                  <a:extLst>
                    <a:ext uri="{9D8B030D-6E8A-4147-A177-3AD203B41FA5}">
                      <a16:colId xmlns:a16="http://schemas.microsoft.com/office/drawing/2014/main" val="2740034916"/>
                    </a:ext>
                  </a:extLst>
                </a:gridCol>
                <a:gridCol w="1161143">
                  <a:extLst>
                    <a:ext uri="{9D8B030D-6E8A-4147-A177-3AD203B41FA5}">
                      <a16:colId xmlns:a16="http://schemas.microsoft.com/office/drawing/2014/main" val="2055979022"/>
                    </a:ext>
                  </a:extLst>
                </a:gridCol>
                <a:gridCol w="1161143">
                  <a:extLst>
                    <a:ext uri="{9D8B030D-6E8A-4147-A177-3AD203B41FA5}">
                      <a16:colId xmlns:a16="http://schemas.microsoft.com/office/drawing/2014/main" val="3435247537"/>
                    </a:ext>
                  </a:extLst>
                </a:gridCol>
                <a:gridCol w="1161143">
                  <a:extLst>
                    <a:ext uri="{9D8B030D-6E8A-4147-A177-3AD203B41FA5}">
                      <a16:colId xmlns:a16="http://schemas.microsoft.com/office/drawing/2014/main" val="1952864396"/>
                    </a:ext>
                  </a:extLst>
                </a:gridCol>
                <a:gridCol w="1161143">
                  <a:extLst>
                    <a:ext uri="{9D8B030D-6E8A-4147-A177-3AD203B41FA5}">
                      <a16:colId xmlns:a16="http://schemas.microsoft.com/office/drawing/2014/main" val="2044670513"/>
                    </a:ext>
                  </a:extLst>
                </a:gridCol>
                <a:gridCol w="1161143">
                  <a:extLst>
                    <a:ext uri="{9D8B030D-6E8A-4147-A177-3AD203B41FA5}">
                      <a16:colId xmlns:a16="http://schemas.microsoft.com/office/drawing/2014/main" val="2556937979"/>
                    </a:ext>
                  </a:extLst>
                </a:gridCol>
              </a:tblGrid>
              <a:tr h="370840">
                <a:tc>
                  <a:txBody>
                    <a:bodyPr/>
                    <a:lstStyle/>
                    <a:p>
                      <a:endParaRPr lang="en-US" dirty="0"/>
                    </a:p>
                  </a:txBody>
                  <a:tcPr>
                    <a:solidFill>
                      <a:schemeClr val="accent2">
                        <a:lumMod val="60000"/>
                        <a:lumOff val="40000"/>
                      </a:schemeClr>
                    </a:solidFill>
                  </a:tcPr>
                </a:tc>
                <a:tc>
                  <a:txBody>
                    <a:bodyPr/>
                    <a:lstStyle/>
                    <a:p>
                      <a:endParaRPr lang="en-US" dirty="0"/>
                    </a:p>
                  </a:txBody>
                  <a:tcPr>
                    <a:solidFill>
                      <a:srgbClr val="FFC000"/>
                    </a:solidFill>
                  </a:tcPr>
                </a:tc>
                <a:tc>
                  <a:txBody>
                    <a:bodyPr/>
                    <a:lstStyle/>
                    <a:p>
                      <a:endParaRPr lang="en-US" dirty="0"/>
                    </a:p>
                  </a:txBody>
                  <a:tcPr>
                    <a:solidFill>
                      <a:schemeClr val="accent4">
                        <a:lumMod val="60000"/>
                        <a:lumOff val="40000"/>
                      </a:schemeClr>
                    </a:solidFill>
                  </a:tcPr>
                </a:tc>
                <a:tc>
                  <a:txBody>
                    <a:bodyPr/>
                    <a:lstStyle/>
                    <a:p>
                      <a:r>
                        <a:rPr lang="en-US" dirty="0">
                          <a:solidFill>
                            <a:srgbClr val="FFC000"/>
                          </a:solidFill>
                        </a:rPr>
                        <a:t>| | | |</a:t>
                      </a:r>
                    </a:p>
                  </a:txBody>
                  <a:tcPr>
                    <a:solidFill>
                      <a:schemeClr val="accent4">
                        <a:lumMod val="60000"/>
                        <a:lumOff val="40000"/>
                      </a:schemeClr>
                    </a:solidFill>
                  </a:tcPr>
                </a:tc>
                <a:tc>
                  <a:txBody>
                    <a:bodyPr/>
                    <a:lstStyle/>
                    <a:p>
                      <a:r>
                        <a:rPr lang="en-US" dirty="0">
                          <a:solidFill>
                            <a:srgbClr val="FFC000"/>
                          </a:solidFill>
                        </a:rPr>
                        <a:t>||||</a:t>
                      </a:r>
                    </a:p>
                  </a:txBody>
                  <a:tcPr>
                    <a:solidFill>
                      <a:schemeClr val="accent4">
                        <a:lumMod val="60000"/>
                        <a:lumOff val="40000"/>
                      </a:schemeClr>
                    </a:solidFill>
                  </a:tcPr>
                </a:tc>
                <a:tc>
                  <a:txBody>
                    <a:bodyPr/>
                    <a:lstStyle/>
                    <a:p>
                      <a:endParaRPr lang="en-US" dirty="0"/>
                    </a:p>
                  </a:txBody>
                  <a:tcPr>
                    <a:solidFill>
                      <a:srgbClr val="FFC000"/>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3374403382"/>
                  </a:ext>
                </a:extLst>
              </a:tr>
            </a:tbl>
          </a:graphicData>
        </a:graphic>
      </p:graphicFrame>
      <p:sp>
        <p:nvSpPr>
          <p:cNvPr id="12" name="TextBox 11">
            <a:extLst>
              <a:ext uri="{FF2B5EF4-FFF2-40B4-BE49-F238E27FC236}">
                <a16:creationId xmlns:a16="http://schemas.microsoft.com/office/drawing/2014/main" id="{821E2FD7-EA1D-3C59-AC1F-D28E1CFE5542}"/>
              </a:ext>
            </a:extLst>
          </p:cNvPr>
          <p:cNvSpPr txBox="1"/>
          <p:nvPr/>
        </p:nvSpPr>
        <p:spPr>
          <a:xfrm>
            <a:off x="1637936" y="2891978"/>
            <a:ext cx="879566" cy="369332"/>
          </a:xfrm>
          <a:prstGeom prst="rect">
            <a:avLst/>
          </a:prstGeom>
          <a:noFill/>
        </p:spPr>
        <p:txBody>
          <a:bodyPr wrap="square" rtlCol="0">
            <a:spAutoFit/>
          </a:bodyPr>
          <a:lstStyle/>
          <a:p>
            <a:r>
              <a:rPr lang="en-US" dirty="0"/>
              <a:t>00:00</a:t>
            </a:r>
          </a:p>
        </p:txBody>
      </p:sp>
      <p:sp>
        <p:nvSpPr>
          <p:cNvPr id="13" name="TextBox 12">
            <a:extLst>
              <a:ext uri="{FF2B5EF4-FFF2-40B4-BE49-F238E27FC236}">
                <a16:creationId xmlns:a16="http://schemas.microsoft.com/office/drawing/2014/main" id="{A022D14D-90A3-2517-C058-6B6CC41332AB}"/>
              </a:ext>
            </a:extLst>
          </p:cNvPr>
          <p:cNvSpPr txBox="1"/>
          <p:nvPr/>
        </p:nvSpPr>
        <p:spPr>
          <a:xfrm>
            <a:off x="9727471" y="2886141"/>
            <a:ext cx="879566" cy="369332"/>
          </a:xfrm>
          <a:prstGeom prst="rect">
            <a:avLst/>
          </a:prstGeom>
          <a:noFill/>
        </p:spPr>
        <p:txBody>
          <a:bodyPr wrap="square" rtlCol="0">
            <a:spAutoFit/>
          </a:bodyPr>
          <a:lstStyle/>
          <a:p>
            <a:r>
              <a:rPr lang="en-US" dirty="0"/>
              <a:t>24:00</a:t>
            </a:r>
          </a:p>
        </p:txBody>
      </p:sp>
    </p:spTree>
    <p:extLst>
      <p:ext uri="{BB962C8B-B14F-4D97-AF65-F5344CB8AC3E}">
        <p14:creationId xmlns:p14="http://schemas.microsoft.com/office/powerpoint/2010/main" val="11798778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374D7-A63D-BAF5-F97D-7D377F1CE6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9AF27A-9DB4-A17D-32D8-ED6FC6B0F99C}"/>
              </a:ext>
            </a:extLst>
          </p:cNvPr>
          <p:cNvSpPr>
            <a:spLocks noGrp="1"/>
          </p:cNvSpPr>
          <p:nvPr>
            <p:ph type="title"/>
          </p:nvPr>
        </p:nvSpPr>
        <p:spPr/>
        <p:txBody>
          <a:bodyPr>
            <a:normAutofit/>
          </a:bodyPr>
          <a:lstStyle/>
          <a:p>
            <a:r>
              <a:rPr lang="en-US" dirty="0"/>
              <a:t>Valid Data Questions:</a:t>
            </a:r>
          </a:p>
        </p:txBody>
      </p:sp>
      <p:sp>
        <p:nvSpPr>
          <p:cNvPr id="3" name="Content Placeholder 2">
            <a:extLst>
              <a:ext uri="{FF2B5EF4-FFF2-40B4-BE49-F238E27FC236}">
                <a16:creationId xmlns:a16="http://schemas.microsoft.com/office/drawing/2014/main" id="{C29CF925-A847-0554-2B3F-6C8DBAA05518}"/>
              </a:ext>
            </a:extLst>
          </p:cNvPr>
          <p:cNvSpPr>
            <a:spLocks noGrp="1"/>
          </p:cNvSpPr>
          <p:nvPr>
            <p:ph idx="1"/>
          </p:nvPr>
        </p:nvSpPr>
        <p:spPr/>
        <p:txBody>
          <a:bodyPr/>
          <a:lstStyle/>
          <a:p>
            <a:pPr marL="0" indent="0">
              <a:buNone/>
            </a:pPr>
            <a:r>
              <a:rPr lang="en-US" dirty="0"/>
              <a:t>How do you define a valid day?</a:t>
            </a:r>
          </a:p>
          <a:p>
            <a:endParaRPr lang="en-US" dirty="0"/>
          </a:p>
          <a:p>
            <a:endParaRPr lang="en-US" dirty="0"/>
          </a:p>
        </p:txBody>
      </p:sp>
      <p:pic>
        <p:nvPicPr>
          <p:cNvPr id="6" name="Picture 5" descr="Woman running">
            <a:extLst>
              <a:ext uri="{FF2B5EF4-FFF2-40B4-BE49-F238E27FC236}">
                <a16:creationId xmlns:a16="http://schemas.microsoft.com/office/drawing/2014/main" id="{D7550A61-B6D3-3440-C852-CF2159FA29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1303" y="3167091"/>
            <a:ext cx="3690257" cy="2460171"/>
          </a:xfrm>
          <a:prstGeom prst="rect">
            <a:avLst/>
          </a:prstGeom>
        </p:spPr>
      </p:pic>
      <p:graphicFrame>
        <p:nvGraphicFramePr>
          <p:cNvPr id="9" name="Table 8">
            <a:extLst>
              <a:ext uri="{FF2B5EF4-FFF2-40B4-BE49-F238E27FC236}">
                <a16:creationId xmlns:a16="http://schemas.microsoft.com/office/drawing/2014/main" id="{3AE11D7E-3D22-C6BD-BC77-4821019901A6}"/>
              </a:ext>
            </a:extLst>
          </p:cNvPr>
          <p:cNvGraphicFramePr>
            <a:graphicFrameLocks noGrp="1"/>
          </p:cNvGraphicFramePr>
          <p:nvPr>
            <p:extLst>
              <p:ext uri="{D42A27DB-BD31-4B8C-83A1-F6EECF244321}">
                <p14:modId xmlns:p14="http://schemas.microsoft.com/office/powerpoint/2010/main" val="3553646817"/>
              </p:ext>
            </p:extLst>
          </p:nvPr>
        </p:nvGraphicFramePr>
        <p:xfrm>
          <a:off x="2031998" y="2521138"/>
          <a:ext cx="8128001" cy="370840"/>
        </p:xfrm>
        <a:graphic>
          <a:graphicData uri="http://schemas.openxmlformats.org/drawingml/2006/table">
            <a:tbl>
              <a:tblPr firstRow="1" bandRow="1">
                <a:tableStyleId>{073A0DAA-6AF3-43AB-8588-CEC1D06C72B9}</a:tableStyleId>
              </a:tblPr>
              <a:tblGrid>
                <a:gridCol w="1161143">
                  <a:extLst>
                    <a:ext uri="{9D8B030D-6E8A-4147-A177-3AD203B41FA5}">
                      <a16:colId xmlns:a16="http://schemas.microsoft.com/office/drawing/2014/main" val="159630944"/>
                    </a:ext>
                  </a:extLst>
                </a:gridCol>
                <a:gridCol w="1161143">
                  <a:extLst>
                    <a:ext uri="{9D8B030D-6E8A-4147-A177-3AD203B41FA5}">
                      <a16:colId xmlns:a16="http://schemas.microsoft.com/office/drawing/2014/main" val="2740034916"/>
                    </a:ext>
                  </a:extLst>
                </a:gridCol>
                <a:gridCol w="1161143">
                  <a:extLst>
                    <a:ext uri="{9D8B030D-6E8A-4147-A177-3AD203B41FA5}">
                      <a16:colId xmlns:a16="http://schemas.microsoft.com/office/drawing/2014/main" val="2055979022"/>
                    </a:ext>
                  </a:extLst>
                </a:gridCol>
                <a:gridCol w="1161143">
                  <a:extLst>
                    <a:ext uri="{9D8B030D-6E8A-4147-A177-3AD203B41FA5}">
                      <a16:colId xmlns:a16="http://schemas.microsoft.com/office/drawing/2014/main" val="3435247537"/>
                    </a:ext>
                  </a:extLst>
                </a:gridCol>
                <a:gridCol w="1161143">
                  <a:extLst>
                    <a:ext uri="{9D8B030D-6E8A-4147-A177-3AD203B41FA5}">
                      <a16:colId xmlns:a16="http://schemas.microsoft.com/office/drawing/2014/main" val="1952864396"/>
                    </a:ext>
                  </a:extLst>
                </a:gridCol>
                <a:gridCol w="1161143">
                  <a:extLst>
                    <a:ext uri="{9D8B030D-6E8A-4147-A177-3AD203B41FA5}">
                      <a16:colId xmlns:a16="http://schemas.microsoft.com/office/drawing/2014/main" val="2044670513"/>
                    </a:ext>
                  </a:extLst>
                </a:gridCol>
                <a:gridCol w="1161143">
                  <a:extLst>
                    <a:ext uri="{9D8B030D-6E8A-4147-A177-3AD203B41FA5}">
                      <a16:colId xmlns:a16="http://schemas.microsoft.com/office/drawing/2014/main" val="2556937979"/>
                    </a:ext>
                  </a:extLst>
                </a:gridCol>
              </a:tblGrid>
              <a:tr h="370840">
                <a:tc>
                  <a:txBody>
                    <a:bodyPr/>
                    <a:lstStyle/>
                    <a:p>
                      <a:endParaRPr lang="en-US" dirty="0"/>
                    </a:p>
                  </a:txBody>
                  <a:tcPr>
                    <a:solidFill>
                      <a:schemeClr val="accent2">
                        <a:lumMod val="60000"/>
                        <a:lumOff val="40000"/>
                      </a:schemeClr>
                    </a:solidFill>
                  </a:tcPr>
                </a:tc>
                <a:tc>
                  <a:txBody>
                    <a:bodyPr/>
                    <a:lstStyle/>
                    <a:p>
                      <a:endParaRPr lang="en-US" dirty="0"/>
                    </a:p>
                  </a:txBody>
                  <a:tcPr>
                    <a:solidFill>
                      <a:srgbClr val="FFC000"/>
                    </a:solidFill>
                  </a:tcPr>
                </a:tc>
                <a:tc>
                  <a:txBody>
                    <a:bodyPr/>
                    <a:lstStyle/>
                    <a:p>
                      <a:endParaRPr lang="en-US" dirty="0"/>
                    </a:p>
                  </a:txBody>
                  <a:tcPr>
                    <a:solidFill>
                      <a:schemeClr val="accent4">
                        <a:lumMod val="60000"/>
                        <a:lumOff val="40000"/>
                      </a:schemeClr>
                    </a:solidFill>
                  </a:tcPr>
                </a:tc>
                <a:tc>
                  <a:txBody>
                    <a:bodyPr/>
                    <a:lstStyle/>
                    <a:p>
                      <a:r>
                        <a:rPr lang="en-US" dirty="0">
                          <a:solidFill>
                            <a:srgbClr val="FFC000"/>
                          </a:solidFill>
                        </a:rPr>
                        <a:t>| | | |</a:t>
                      </a:r>
                    </a:p>
                  </a:txBody>
                  <a:tcPr>
                    <a:solidFill>
                      <a:schemeClr val="accent4">
                        <a:lumMod val="60000"/>
                        <a:lumOff val="40000"/>
                      </a:schemeClr>
                    </a:solidFill>
                  </a:tcPr>
                </a:tc>
                <a:tc>
                  <a:txBody>
                    <a:bodyPr/>
                    <a:lstStyle/>
                    <a:p>
                      <a:r>
                        <a:rPr lang="en-US" dirty="0">
                          <a:solidFill>
                            <a:srgbClr val="FFC000"/>
                          </a:solidFill>
                        </a:rPr>
                        <a:t>||||</a:t>
                      </a:r>
                    </a:p>
                  </a:txBody>
                  <a:tcPr>
                    <a:solidFill>
                      <a:schemeClr val="accent4">
                        <a:lumMod val="60000"/>
                        <a:lumOff val="40000"/>
                      </a:schemeClr>
                    </a:solidFill>
                  </a:tcPr>
                </a:tc>
                <a:tc>
                  <a:txBody>
                    <a:bodyPr/>
                    <a:lstStyle/>
                    <a:p>
                      <a:endParaRPr lang="en-US" dirty="0"/>
                    </a:p>
                  </a:txBody>
                  <a:tcPr>
                    <a:solidFill>
                      <a:srgbClr val="FFC000"/>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3374403382"/>
                  </a:ext>
                </a:extLst>
              </a:tr>
            </a:tbl>
          </a:graphicData>
        </a:graphic>
      </p:graphicFrame>
      <p:graphicFrame>
        <p:nvGraphicFramePr>
          <p:cNvPr id="10" name="Table 9">
            <a:extLst>
              <a:ext uri="{FF2B5EF4-FFF2-40B4-BE49-F238E27FC236}">
                <a16:creationId xmlns:a16="http://schemas.microsoft.com/office/drawing/2014/main" id="{BFE6EA70-844A-5103-87A3-59E2154A0829}"/>
              </a:ext>
            </a:extLst>
          </p:cNvPr>
          <p:cNvGraphicFramePr>
            <a:graphicFrameLocks noGrp="1"/>
          </p:cNvGraphicFramePr>
          <p:nvPr>
            <p:extLst>
              <p:ext uri="{D42A27DB-BD31-4B8C-83A1-F6EECF244321}">
                <p14:modId xmlns:p14="http://schemas.microsoft.com/office/powerpoint/2010/main" val="2314758229"/>
              </p:ext>
            </p:extLst>
          </p:nvPr>
        </p:nvGraphicFramePr>
        <p:xfrm>
          <a:off x="10290629" y="149746"/>
          <a:ext cx="1738811" cy="1897465"/>
        </p:xfrm>
        <a:graphic>
          <a:graphicData uri="http://schemas.openxmlformats.org/drawingml/2006/table">
            <a:tbl>
              <a:tblPr firstRow="1" bandRow="1">
                <a:tableStyleId>{073A0DAA-6AF3-43AB-8588-CEC1D06C72B9}</a:tableStyleId>
              </a:tblPr>
              <a:tblGrid>
                <a:gridCol w="1738811">
                  <a:extLst>
                    <a:ext uri="{9D8B030D-6E8A-4147-A177-3AD203B41FA5}">
                      <a16:colId xmlns:a16="http://schemas.microsoft.com/office/drawing/2014/main" val="4183509524"/>
                    </a:ext>
                  </a:extLst>
                </a:gridCol>
              </a:tblGrid>
              <a:tr h="321180">
                <a:tc>
                  <a:txBody>
                    <a:bodyPr/>
                    <a:lstStyle/>
                    <a:p>
                      <a:r>
                        <a:rPr lang="en-US" dirty="0"/>
                        <a:t>Legend</a:t>
                      </a:r>
                    </a:p>
                  </a:txBody>
                  <a:tcPr/>
                </a:tc>
                <a:extLst>
                  <a:ext uri="{0D108BD9-81ED-4DB2-BD59-A6C34878D82A}">
                    <a16:rowId xmlns:a16="http://schemas.microsoft.com/office/drawing/2014/main" val="983634569"/>
                  </a:ext>
                </a:extLst>
              </a:tr>
              <a:tr h="434425">
                <a:tc>
                  <a:txBody>
                    <a:bodyPr/>
                    <a:lstStyle/>
                    <a:p>
                      <a:r>
                        <a:rPr lang="en-US" dirty="0">
                          <a:solidFill>
                            <a:schemeClr val="tx1"/>
                          </a:solidFill>
                        </a:rPr>
                        <a:t>Sleep</a:t>
                      </a:r>
                    </a:p>
                  </a:txBody>
                  <a:tcPr>
                    <a:solidFill>
                      <a:schemeClr val="accent2">
                        <a:lumMod val="60000"/>
                        <a:lumOff val="40000"/>
                      </a:schemeClr>
                    </a:solidFill>
                  </a:tcPr>
                </a:tc>
                <a:extLst>
                  <a:ext uri="{0D108BD9-81ED-4DB2-BD59-A6C34878D82A}">
                    <a16:rowId xmlns:a16="http://schemas.microsoft.com/office/drawing/2014/main" val="241992712"/>
                  </a:ext>
                </a:extLst>
              </a:tr>
              <a:tr h="321180">
                <a:tc>
                  <a:txBody>
                    <a:bodyPr/>
                    <a:lstStyle/>
                    <a:p>
                      <a:r>
                        <a:rPr lang="en-US" dirty="0">
                          <a:solidFill>
                            <a:schemeClr val="tx1"/>
                          </a:solidFill>
                        </a:rPr>
                        <a:t>Active</a:t>
                      </a:r>
                    </a:p>
                  </a:txBody>
                  <a:tcPr>
                    <a:solidFill>
                      <a:srgbClr val="FFC000"/>
                    </a:solidFill>
                  </a:tcPr>
                </a:tc>
                <a:extLst>
                  <a:ext uri="{0D108BD9-81ED-4DB2-BD59-A6C34878D82A}">
                    <a16:rowId xmlns:a16="http://schemas.microsoft.com/office/drawing/2014/main" val="623383542"/>
                  </a:ext>
                </a:extLst>
              </a:tr>
              <a:tr h="321180">
                <a:tc>
                  <a:txBody>
                    <a:bodyPr/>
                    <a:lstStyle/>
                    <a:p>
                      <a:r>
                        <a:rPr lang="en-US" dirty="0">
                          <a:solidFill>
                            <a:schemeClr val="tx1"/>
                          </a:solidFill>
                        </a:rPr>
                        <a:t>Sedentary</a:t>
                      </a:r>
                    </a:p>
                  </a:txBody>
                  <a:tcPr>
                    <a:solidFill>
                      <a:srgbClr val="FF0000"/>
                    </a:solidFill>
                  </a:tcPr>
                </a:tc>
                <a:extLst>
                  <a:ext uri="{0D108BD9-81ED-4DB2-BD59-A6C34878D82A}">
                    <a16:rowId xmlns:a16="http://schemas.microsoft.com/office/drawing/2014/main" val="904704672"/>
                  </a:ext>
                </a:extLst>
              </a:tr>
              <a:tr h="321180">
                <a:tc>
                  <a:txBody>
                    <a:bodyPr/>
                    <a:lstStyle/>
                    <a:p>
                      <a:r>
                        <a:rPr lang="en-US" dirty="0">
                          <a:solidFill>
                            <a:schemeClr val="tx1"/>
                          </a:solidFill>
                        </a:rPr>
                        <a:t>No Data</a:t>
                      </a:r>
                    </a:p>
                  </a:txBody>
                  <a:tcPr>
                    <a:noFill/>
                  </a:tcPr>
                </a:tc>
                <a:extLst>
                  <a:ext uri="{0D108BD9-81ED-4DB2-BD59-A6C34878D82A}">
                    <a16:rowId xmlns:a16="http://schemas.microsoft.com/office/drawing/2014/main" val="2355701304"/>
                  </a:ext>
                </a:extLst>
              </a:tr>
            </a:tbl>
          </a:graphicData>
        </a:graphic>
      </p:graphicFrame>
      <p:graphicFrame>
        <p:nvGraphicFramePr>
          <p:cNvPr id="11" name="Table 10">
            <a:extLst>
              <a:ext uri="{FF2B5EF4-FFF2-40B4-BE49-F238E27FC236}">
                <a16:creationId xmlns:a16="http://schemas.microsoft.com/office/drawing/2014/main" id="{CC0EF94D-1B79-9413-EC09-CBDC28001CD2}"/>
              </a:ext>
            </a:extLst>
          </p:cNvPr>
          <p:cNvGraphicFramePr>
            <a:graphicFrameLocks noGrp="1"/>
          </p:cNvGraphicFramePr>
          <p:nvPr>
            <p:extLst>
              <p:ext uri="{D42A27DB-BD31-4B8C-83A1-F6EECF244321}">
                <p14:modId xmlns:p14="http://schemas.microsoft.com/office/powerpoint/2010/main" val="2892237536"/>
              </p:ext>
            </p:extLst>
          </p:nvPr>
        </p:nvGraphicFramePr>
        <p:xfrm>
          <a:off x="2031999" y="5806122"/>
          <a:ext cx="8128001" cy="370840"/>
        </p:xfrm>
        <a:graphic>
          <a:graphicData uri="http://schemas.openxmlformats.org/drawingml/2006/table">
            <a:tbl>
              <a:tblPr firstRow="1" bandRow="1">
                <a:tableStyleId>{073A0DAA-6AF3-43AB-8588-CEC1D06C72B9}</a:tableStyleId>
              </a:tblPr>
              <a:tblGrid>
                <a:gridCol w="1161143">
                  <a:extLst>
                    <a:ext uri="{9D8B030D-6E8A-4147-A177-3AD203B41FA5}">
                      <a16:colId xmlns:a16="http://schemas.microsoft.com/office/drawing/2014/main" val="159630944"/>
                    </a:ext>
                  </a:extLst>
                </a:gridCol>
                <a:gridCol w="1161143">
                  <a:extLst>
                    <a:ext uri="{9D8B030D-6E8A-4147-A177-3AD203B41FA5}">
                      <a16:colId xmlns:a16="http://schemas.microsoft.com/office/drawing/2014/main" val="2740034916"/>
                    </a:ext>
                  </a:extLst>
                </a:gridCol>
                <a:gridCol w="1161143">
                  <a:extLst>
                    <a:ext uri="{9D8B030D-6E8A-4147-A177-3AD203B41FA5}">
                      <a16:colId xmlns:a16="http://schemas.microsoft.com/office/drawing/2014/main" val="2055979022"/>
                    </a:ext>
                  </a:extLst>
                </a:gridCol>
                <a:gridCol w="1161143">
                  <a:extLst>
                    <a:ext uri="{9D8B030D-6E8A-4147-A177-3AD203B41FA5}">
                      <a16:colId xmlns:a16="http://schemas.microsoft.com/office/drawing/2014/main" val="3435247537"/>
                    </a:ext>
                  </a:extLst>
                </a:gridCol>
                <a:gridCol w="1161143">
                  <a:extLst>
                    <a:ext uri="{9D8B030D-6E8A-4147-A177-3AD203B41FA5}">
                      <a16:colId xmlns:a16="http://schemas.microsoft.com/office/drawing/2014/main" val="1952864396"/>
                    </a:ext>
                  </a:extLst>
                </a:gridCol>
                <a:gridCol w="1161143">
                  <a:extLst>
                    <a:ext uri="{9D8B030D-6E8A-4147-A177-3AD203B41FA5}">
                      <a16:colId xmlns:a16="http://schemas.microsoft.com/office/drawing/2014/main" val="2044670513"/>
                    </a:ext>
                  </a:extLst>
                </a:gridCol>
                <a:gridCol w="1161143">
                  <a:extLst>
                    <a:ext uri="{9D8B030D-6E8A-4147-A177-3AD203B41FA5}">
                      <a16:colId xmlns:a16="http://schemas.microsoft.com/office/drawing/2014/main" val="2556937979"/>
                    </a:ext>
                  </a:extLst>
                </a:gridCol>
              </a:tblGrid>
              <a:tr h="370840">
                <a:tc>
                  <a:txBody>
                    <a:bodyPr/>
                    <a:lstStyle/>
                    <a:p>
                      <a:endParaRPr lang="en-US" dirty="0"/>
                    </a:p>
                  </a:txBody>
                  <a:tcPr>
                    <a:solidFill>
                      <a:schemeClr val="accent2">
                        <a:lumMod val="60000"/>
                        <a:lumOff val="40000"/>
                      </a:schemeClr>
                    </a:solidFill>
                  </a:tcPr>
                </a:tc>
                <a:tc>
                  <a:txBody>
                    <a:bodyPr/>
                    <a:lstStyle/>
                    <a:p>
                      <a:endParaRPr lang="en-US" dirty="0"/>
                    </a:p>
                  </a:txBody>
                  <a:tcPr>
                    <a:solidFill>
                      <a:srgbClr val="FFC000"/>
                    </a:solidFill>
                  </a:tcPr>
                </a:tc>
                <a:tc>
                  <a:txBody>
                    <a:bodyPr/>
                    <a:lstStyle/>
                    <a:p>
                      <a:endParaRPr lang="en-US" dirty="0"/>
                    </a:p>
                  </a:txBody>
                  <a:tcPr>
                    <a:solidFill>
                      <a:schemeClr val="accent4">
                        <a:lumMod val="60000"/>
                        <a:lumOff val="40000"/>
                      </a:schemeClr>
                    </a:solidFill>
                  </a:tcPr>
                </a:tc>
                <a:tc>
                  <a:txBody>
                    <a:bodyPr/>
                    <a:lstStyle/>
                    <a:p>
                      <a:endParaRPr lang="en-US"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C000"/>
                          </a:solidFill>
                        </a:rPr>
                        <a:t>||||</a:t>
                      </a:r>
                    </a:p>
                  </a:txBody>
                  <a:tcPr>
                    <a:solidFill>
                      <a:srgbClr val="FF0000"/>
                    </a:solidFill>
                  </a:tcPr>
                </a:tc>
                <a:tc>
                  <a:txBody>
                    <a:bodyPr/>
                    <a:lstStyle/>
                    <a:p>
                      <a:endParaRPr lang="en-US" dirty="0"/>
                    </a:p>
                  </a:txBody>
                  <a:tcPr>
                    <a:solidFill>
                      <a:srgbClr val="FFC000"/>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3374403382"/>
                  </a:ext>
                </a:extLst>
              </a:tr>
            </a:tbl>
          </a:graphicData>
        </a:graphic>
      </p:graphicFrame>
      <p:sp>
        <p:nvSpPr>
          <p:cNvPr id="12" name="TextBox 11">
            <a:extLst>
              <a:ext uri="{FF2B5EF4-FFF2-40B4-BE49-F238E27FC236}">
                <a16:creationId xmlns:a16="http://schemas.microsoft.com/office/drawing/2014/main" id="{6C890562-5BF2-2715-C124-3E075E730041}"/>
              </a:ext>
            </a:extLst>
          </p:cNvPr>
          <p:cNvSpPr txBox="1"/>
          <p:nvPr/>
        </p:nvSpPr>
        <p:spPr>
          <a:xfrm>
            <a:off x="1637936" y="2891978"/>
            <a:ext cx="879566" cy="369332"/>
          </a:xfrm>
          <a:prstGeom prst="rect">
            <a:avLst/>
          </a:prstGeom>
          <a:noFill/>
        </p:spPr>
        <p:txBody>
          <a:bodyPr wrap="square" rtlCol="0">
            <a:spAutoFit/>
          </a:bodyPr>
          <a:lstStyle/>
          <a:p>
            <a:r>
              <a:rPr lang="en-US" dirty="0"/>
              <a:t>00:00</a:t>
            </a:r>
          </a:p>
        </p:txBody>
      </p:sp>
      <p:sp>
        <p:nvSpPr>
          <p:cNvPr id="13" name="TextBox 12">
            <a:extLst>
              <a:ext uri="{FF2B5EF4-FFF2-40B4-BE49-F238E27FC236}">
                <a16:creationId xmlns:a16="http://schemas.microsoft.com/office/drawing/2014/main" id="{7F02F7DD-71C3-D18B-3976-B9A7EAC89692}"/>
              </a:ext>
            </a:extLst>
          </p:cNvPr>
          <p:cNvSpPr txBox="1"/>
          <p:nvPr/>
        </p:nvSpPr>
        <p:spPr>
          <a:xfrm>
            <a:off x="9727471" y="2886141"/>
            <a:ext cx="879566" cy="369332"/>
          </a:xfrm>
          <a:prstGeom prst="rect">
            <a:avLst/>
          </a:prstGeom>
          <a:noFill/>
        </p:spPr>
        <p:txBody>
          <a:bodyPr wrap="square" rtlCol="0">
            <a:spAutoFit/>
          </a:bodyPr>
          <a:lstStyle/>
          <a:p>
            <a:r>
              <a:rPr lang="en-US" dirty="0"/>
              <a:t>24:00</a:t>
            </a:r>
          </a:p>
        </p:txBody>
      </p:sp>
      <p:graphicFrame>
        <p:nvGraphicFramePr>
          <p:cNvPr id="14" name="Table 13">
            <a:extLst>
              <a:ext uri="{FF2B5EF4-FFF2-40B4-BE49-F238E27FC236}">
                <a16:creationId xmlns:a16="http://schemas.microsoft.com/office/drawing/2014/main" id="{1E6F5805-C44C-33E2-1D91-831BC0851ECA}"/>
              </a:ext>
            </a:extLst>
          </p:cNvPr>
          <p:cNvGraphicFramePr>
            <a:graphicFrameLocks noGrp="1"/>
          </p:cNvGraphicFramePr>
          <p:nvPr>
            <p:extLst>
              <p:ext uri="{D42A27DB-BD31-4B8C-83A1-F6EECF244321}">
                <p14:modId xmlns:p14="http://schemas.microsoft.com/office/powerpoint/2010/main" val="2764373665"/>
              </p:ext>
            </p:extLst>
          </p:nvPr>
        </p:nvGraphicFramePr>
        <p:xfrm>
          <a:off x="2031997" y="6355822"/>
          <a:ext cx="8128001" cy="370840"/>
        </p:xfrm>
        <a:graphic>
          <a:graphicData uri="http://schemas.openxmlformats.org/drawingml/2006/table">
            <a:tbl>
              <a:tblPr firstRow="1" bandRow="1">
                <a:tableStyleId>{073A0DAA-6AF3-43AB-8588-CEC1D06C72B9}</a:tableStyleId>
              </a:tblPr>
              <a:tblGrid>
                <a:gridCol w="1161143">
                  <a:extLst>
                    <a:ext uri="{9D8B030D-6E8A-4147-A177-3AD203B41FA5}">
                      <a16:colId xmlns:a16="http://schemas.microsoft.com/office/drawing/2014/main" val="1752342600"/>
                    </a:ext>
                  </a:extLst>
                </a:gridCol>
                <a:gridCol w="1161143">
                  <a:extLst>
                    <a:ext uri="{9D8B030D-6E8A-4147-A177-3AD203B41FA5}">
                      <a16:colId xmlns:a16="http://schemas.microsoft.com/office/drawing/2014/main" val="983520135"/>
                    </a:ext>
                  </a:extLst>
                </a:gridCol>
                <a:gridCol w="1161143">
                  <a:extLst>
                    <a:ext uri="{9D8B030D-6E8A-4147-A177-3AD203B41FA5}">
                      <a16:colId xmlns:a16="http://schemas.microsoft.com/office/drawing/2014/main" val="2101868985"/>
                    </a:ext>
                  </a:extLst>
                </a:gridCol>
                <a:gridCol w="1161143">
                  <a:extLst>
                    <a:ext uri="{9D8B030D-6E8A-4147-A177-3AD203B41FA5}">
                      <a16:colId xmlns:a16="http://schemas.microsoft.com/office/drawing/2014/main" val="3641456034"/>
                    </a:ext>
                  </a:extLst>
                </a:gridCol>
                <a:gridCol w="1161143">
                  <a:extLst>
                    <a:ext uri="{9D8B030D-6E8A-4147-A177-3AD203B41FA5}">
                      <a16:colId xmlns:a16="http://schemas.microsoft.com/office/drawing/2014/main" val="1098577798"/>
                    </a:ext>
                  </a:extLst>
                </a:gridCol>
                <a:gridCol w="1161143">
                  <a:extLst>
                    <a:ext uri="{9D8B030D-6E8A-4147-A177-3AD203B41FA5}">
                      <a16:colId xmlns:a16="http://schemas.microsoft.com/office/drawing/2014/main" val="1524387772"/>
                    </a:ext>
                  </a:extLst>
                </a:gridCol>
                <a:gridCol w="1161143">
                  <a:extLst>
                    <a:ext uri="{9D8B030D-6E8A-4147-A177-3AD203B41FA5}">
                      <a16:colId xmlns:a16="http://schemas.microsoft.com/office/drawing/2014/main" val="4092127544"/>
                    </a:ext>
                  </a:extLst>
                </a:gridCol>
              </a:tblGrid>
              <a:tr h="370840">
                <a:tc>
                  <a:txBody>
                    <a:bodyPr/>
                    <a:lstStyle/>
                    <a:p>
                      <a:endParaRPr lang="en-US" dirty="0"/>
                    </a:p>
                  </a:txBody>
                  <a:tcPr>
                    <a:solidFill>
                      <a:schemeClr val="accent2">
                        <a:lumMod val="60000"/>
                        <a:lumOff val="40000"/>
                      </a:schemeClr>
                    </a:solidFill>
                  </a:tcPr>
                </a:tc>
                <a:tc>
                  <a:txBody>
                    <a:bodyPr/>
                    <a:lstStyle/>
                    <a:p>
                      <a:endParaRPr lang="en-US" dirty="0"/>
                    </a:p>
                  </a:txBody>
                  <a:tcPr>
                    <a:solidFill>
                      <a:srgbClr val="FFC000"/>
                    </a:solidFill>
                  </a:tcPr>
                </a:tc>
                <a:tc>
                  <a:txBody>
                    <a:bodyPr/>
                    <a:lstStyle/>
                    <a:p>
                      <a:endParaRPr lang="en-US" dirty="0"/>
                    </a:p>
                  </a:txBody>
                  <a:tcPr>
                    <a:solidFill>
                      <a:schemeClr val="accent4">
                        <a:lumMod val="60000"/>
                        <a:lumOff val="40000"/>
                      </a:schemeClr>
                    </a:solidFill>
                  </a:tcPr>
                </a:tc>
                <a:tc>
                  <a:txBody>
                    <a:bodyPr/>
                    <a:lstStyle/>
                    <a:p>
                      <a:r>
                        <a:rPr lang="en-US" dirty="0">
                          <a:solidFill>
                            <a:srgbClr val="FFC000"/>
                          </a:solidFill>
                        </a:rPr>
                        <a:t>| | | |</a:t>
                      </a:r>
                    </a:p>
                  </a:txBody>
                  <a:tcPr>
                    <a:solidFill>
                      <a:schemeClr val="accent4">
                        <a:lumMod val="60000"/>
                        <a:lumOff val="40000"/>
                      </a:schemeClr>
                    </a:solidFill>
                  </a:tcPr>
                </a:tc>
                <a:tc>
                  <a:txBody>
                    <a:bodyPr/>
                    <a:lstStyle/>
                    <a:p>
                      <a:r>
                        <a:rPr lang="en-US" dirty="0">
                          <a:solidFill>
                            <a:srgbClr val="FFC000"/>
                          </a:solidFill>
                        </a:rPr>
                        <a:t>||||</a:t>
                      </a:r>
                    </a:p>
                  </a:txBody>
                  <a:tcPr>
                    <a:solidFill>
                      <a:schemeClr val="accent4">
                        <a:lumMod val="60000"/>
                        <a:lumOff val="40000"/>
                      </a:schemeClr>
                    </a:solidFill>
                  </a:tcPr>
                </a:tc>
                <a:tc>
                  <a:txBody>
                    <a:bodyPr/>
                    <a:lstStyle/>
                    <a:p>
                      <a:endParaRPr lang="en-US" dirty="0"/>
                    </a:p>
                  </a:txBody>
                  <a:tcPr>
                    <a:solidFill>
                      <a:srgbClr val="FFC000"/>
                    </a:solidFill>
                  </a:tcPr>
                </a:tc>
                <a:tc>
                  <a:txBody>
                    <a:bodyPr/>
                    <a:lstStyle/>
                    <a:p>
                      <a:endParaRPr lang="en-US" dirty="0"/>
                    </a:p>
                  </a:txBody>
                  <a:tcPr>
                    <a:noFill/>
                  </a:tcPr>
                </a:tc>
                <a:extLst>
                  <a:ext uri="{0D108BD9-81ED-4DB2-BD59-A6C34878D82A}">
                    <a16:rowId xmlns:a16="http://schemas.microsoft.com/office/drawing/2014/main" val="2714134189"/>
                  </a:ext>
                </a:extLst>
              </a:tr>
            </a:tbl>
          </a:graphicData>
        </a:graphic>
      </p:graphicFrame>
    </p:spTree>
    <p:extLst>
      <p:ext uri="{BB962C8B-B14F-4D97-AF65-F5344CB8AC3E}">
        <p14:creationId xmlns:p14="http://schemas.microsoft.com/office/powerpoint/2010/main" val="507266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7FBA7-9FF4-F863-281B-41CAC8D840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DC8F0F-0E51-D7E1-EF10-6663434E6CC6}"/>
              </a:ext>
            </a:extLst>
          </p:cNvPr>
          <p:cNvSpPr>
            <a:spLocks noGrp="1"/>
          </p:cNvSpPr>
          <p:nvPr>
            <p:ph type="title"/>
          </p:nvPr>
        </p:nvSpPr>
        <p:spPr/>
        <p:txBody>
          <a:bodyPr>
            <a:normAutofit/>
          </a:bodyPr>
          <a:lstStyle/>
          <a:p>
            <a:r>
              <a:rPr lang="en-US" dirty="0"/>
              <a:t>Valid Data Questions:</a:t>
            </a:r>
          </a:p>
        </p:txBody>
      </p:sp>
      <p:sp>
        <p:nvSpPr>
          <p:cNvPr id="3" name="Content Placeholder 2">
            <a:extLst>
              <a:ext uri="{FF2B5EF4-FFF2-40B4-BE49-F238E27FC236}">
                <a16:creationId xmlns:a16="http://schemas.microsoft.com/office/drawing/2014/main" id="{A0EDAC6A-4577-A015-5A69-8ED14EF0F4ED}"/>
              </a:ext>
            </a:extLst>
          </p:cNvPr>
          <p:cNvSpPr>
            <a:spLocks noGrp="1"/>
          </p:cNvSpPr>
          <p:nvPr>
            <p:ph idx="1"/>
          </p:nvPr>
        </p:nvSpPr>
        <p:spPr/>
        <p:txBody>
          <a:bodyPr/>
          <a:lstStyle/>
          <a:p>
            <a:pPr marL="0" indent="0">
              <a:buNone/>
            </a:pPr>
            <a:r>
              <a:rPr lang="en-US" dirty="0"/>
              <a:t>How do you define a valid day?</a:t>
            </a:r>
          </a:p>
          <a:p>
            <a:endParaRPr lang="en-US" dirty="0"/>
          </a:p>
          <a:p>
            <a:endParaRPr lang="en-US" dirty="0"/>
          </a:p>
        </p:txBody>
      </p:sp>
      <p:graphicFrame>
        <p:nvGraphicFramePr>
          <p:cNvPr id="9" name="Table 8">
            <a:extLst>
              <a:ext uri="{FF2B5EF4-FFF2-40B4-BE49-F238E27FC236}">
                <a16:creationId xmlns:a16="http://schemas.microsoft.com/office/drawing/2014/main" id="{FA3611E2-DC68-A0BC-2701-D120CC35DC7D}"/>
              </a:ext>
            </a:extLst>
          </p:cNvPr>
          <p:cNvGraphicFramePr>
            <a:graphicFrameLocks noGrp="1"/>
          </p:cNvGraphicFramePr>
          <p:nvPr/>
        </p:nvGraphicFramePr>
        <p:xfrm>
          <a:off x="2031998" y="2521138"/>
          <a:ext cx="8128001" cy="370840"/>
        </p:xfrm>
        <a:graphic>
          <a:graphicData uri="http://schemas.openxmlformats.org/drawingml/2006/table">
            <a:tbl>
              <a:tblPr firstRow="1" bandRow="1">
                <a:tableStyleId>{073A0DAA-6AF3-43AB-8588-CEC1D06C72B9}</a:tableStyleId>
              </a:tblPr>
              <a:tblGrid>
                <a:gridCol w="1161143">
                  <a:extLst>
                    <a:ext uri="{9D8B030D-6E8A-4147-A177-3AD203B41FA5}">
                      <a16:colId xmlns:a16="http://schemas.microsoft.com/office/drawing/2014/main" val="159630944"/>
                    </a:ext>
                  </a:extLst>
                </a:gridCol>
                <a:gridCol w="1161143">
                  <a:extLst>
                    <a:ext uri="{9D8B030D-6E8A-4147-A177-3AD203B41FA5}">
                      <a16:colId xmlns:a16="http://schemas.microsoft.com/office/drawing/2014/main" val="2740034916"/>
                    </a:ext>
                  </a:extLst>
                </a:gridCol>
                <a:gridCol w="1161143">
                  <a:extLst>
                    <a:ext uri="{9D8B030D-6E8A-4147-A177-3AD203B41FA5}">
                      <a16:colId xmlns:a16="http://schemas.microsoft.com/office/drawing/2014/main" val="2055979022"/>
                    </a:ext>
                  </a:extLst>
                </a:gridCol>
                <a:gridCol w="1161143">
                  <a:extLst>
                    <a:ext uri="{9D8B030D-6E8A-4147-A177-3AD203B41FA5}">
                      <a16:colId xmlns:a16="http://schemas.microsoft.com/office/drawing/2014/main" val="3435247537"/>
                    </a:ext>
                  </a:extLst>
                </a:gridCol>
                <a:gridCol w="1161143">
                  <a:extLst>
                    <a:ext uri="{9D8B030D-6E8A-4147-A177-3AD203B41FA5}">
                      <a16:colId xmlns:a16="http://schemas.microsoft.com/office/drawing/2014/main" val="1952864396"/>
                    </a:ext>
                  </a:extLst>
                </a:gridCol>
                <a:gridCol w="1161143">
                  <a:extLst>
                    <a:ext uri="{9D8B030D-6E8A-4147-A177-3AD203B41FA5}">
                      <a16:colId xmlns:a16="http://schemas.microsoft.com/office/drawing/2014/main" val="2044670513"/>
                    </a:ext>
                  </a:extLst>
                </a:gridCol>
                <a:gridCol w="1161143">
                  <a:extLst>
                    <a:ext uri="{9D8B030D-6E8A-4147-A177-3AD203B41FA5}">
                      <a16:colId xmlns:a16="http://schemas.microsoft.com/office/drawing/2014/main" val="2556937979"/>
                    </a:ext>
                  </a:extLst>
                </a:gridCol>
              </a:tblGrid>
              <a:tr h="370840">
                <a:tc>
                  <a:txBody>
                    <a:bodyPr/>
                    <a:lstStyle/>
                    <a:p>
                      <a:endParaRPr lang="en-US" dirty="0"/>
                    </a:p>
                  </a:txBody>
                  <a:tcPr>
                    <a:solidFill>
                      <a:schemeClr val="accent2">
                        <a:lumMod val="60000"/>
                        <a:lumOff val="40000"/>
                      </a:schemeClr>
                    </a:solidFill>
                  </a:tcPr>
                </a:tc>
                <a:tc>
                  <a:txBody>
                    <a:bodyPr/>
                    <a:lstStyle/>
                    <a:p>
                      <a:endParaRPr lang="en-US" dirty="0"/>
                    </a:p>
                  </a:txBody>
                  <a:tcPr>
                    <a:solidFill>
                      <a:srgbClr val="FFC000"/>
                    </a:solidFill>
                  </a:tcPr>
                </a:tc>
                <a:tc>
                  <a:txBody>
                    <a:bodyPr/>
                    <a:lstStyle/>
                    <a:p>
                      <a:endParaRPr lang="en-US" dirty="0"/>
                    </a:p>
                  </a:txBody>
                  <a:tcPr>
                    <a:solidFill>
                      <a:schemeClr val="accent4">
                        <a:lumMod val="60000"/>
                        <a:lumOff val="40000"/>
                      </a:schemeClr>
                    </a:solidFill>
                  </a:tcPr>
                </a:tc>
                <a:tc>
                  <a:txBody>
                    <a:bodyPr/>
                    <a:lstStyle/>
                    <a:p>
                      <a:r>
                        <a:rPr lang="en-US" dirty="0">
                          <a:solidFill>
                            <a:srgbClr val="FFC000"/>
                          </a:solidFill>
                        </a:rPr>
                        <a:t>| | | |</a:t>
                      </a:r>
                    </a:p>
                  </a:txBody>
                  <a:tcPr>
                    <a:solidFill>
                      <a:schemeClr val="accent4">
                        <a:lumMod val="60000"/>
                        <a:lumOff val="40000"/>
                      </a:schemeClr>
                    </a:solidFill>
                  </a:tcPr>
                </a:tc>
                <a:tc>
                  <a:txBody>
                    <a:bodyPr/>
                    <a:lstStyle/>
                    <a:p>
                      <a:r>
                        <a:rPr lang="en-US" dirty="0">
                          <a:solidFill>
                            <a:srgbClr val="FFC000"/>
                          </a:solidFill>
                        </a:rPr>
                        <a:t>||||</a:t>
                      </a:r>
                    </a:p>
                  </a:txBody>
                  <a:tcPr>
                    <a:solidFill>
                      <a:schemeClr val="accent4">
                        <a:lumMod val="60000"/>
                        <a:lumOff val="40000"/>
                      </a:schemeClr>
                    </a:solidFill>
                  </a:tcPr>
                </a:tc>
                <a:tc>
                  <a:txBody>
                    <a:bodyPr/>
                    <a:lstStyle/>
                    <a:p>
                      <a:endParaRPr lang="en-US" dirty="0"/>
                    </a:p>
                  </a:txBody>
                  <a:tcPr>
                    <a:solidFill>
                      <a:srgbClr val="FFC000"/>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3374403382"/>
                  </a:ext>
                </a:extLst>
              </a:tr>
            </a:tbl>
          </a:graphicData>
        </a:graphic>
      </p:graphicFrame>
      <p:graphicFrame>
        <p:nvGraphicFramePr>
          <p:cNvPr id="10" name="Table 9">
            <a:extLst>
              <a:ext uri="{FF2B5EF4-FFF2-40B4-BE49-F238E27FC236}">
                <a16:creationId xmlns:a16="http://schemas.microsoft.com/office/drawing/2014/main" id="{36A1D0BB-FDC6-1469-8AB1-C240562A084F}"/>
              </a:ext>
            </a:extLst>
          </p:cNvPr>
          <p:cNvGraphicFramePr>
            <a:graphicFrameLocks noGrp="1"/>
          </p:cNvGraphicFramePr>
          <p:nvPr/>
        </p:nvGraphicFramePr>
        <p:xfrm>
          <a:off x="10290629" y="149746"/>
          <a:ext cx="1738811" cy="1897465"/>
        </p:xfrm>
        <a:graphic>
          <a:graphicData uri="http://schemas.openxmlformats.org/drawingml/2006/table">
            <a:tbl>
              <a:tblPr firstRow="1" bandRow="1">
                <a:tableStyleId>{073A0DAA-6AF3-43AB-8588-CEC1D06C72B9}</a:tableStyleId>
              </a:tblPr>
              <a:tblGrid>
                <a:gridCol w="1738811">
                  <a:extLst>
                    <a:ext uri="{9D8B030D-6E8A-4147-A177-3AD203B41FA5}">
                      <a16:colId xmlns:a16="http://schemas.microsoft.com/office/drawing/2014/main" val="4183509524"/>
                    </a:ext>
                  </a:extLst>
                </a:gridCol>
              </a:tblGrid>
              <a:tr h="321180">
                <a:tc>
                  <a:txBody>
                    <a:bodyPr/>
                    <a:lstStyle/>
                    <a:p>
                      <a:r>
                        <a:rPr lang="en-US" dirty="0"/>
                        <a:t>Legend</a:t>
                      </a:r>
                    </a:p>
                  </a:txBody>
                  <a:tcPr/>
                </a:tc>
                <a:extLst>
                  <a:ext uri="{0D108BD9-81ED-4DB2-BD59-A6C34878D82A}">
                    <a16:rowId xmlns:a16="http://schemas.microsoft.com/office/drawing/2014/main" val="983634569"/>
                  </a:ext>
                </a:extLst>
              </a:tr>
              <a:tr h="434425">
                <a:tc>
                  <a:txBody>
                    <a:bodyPr/>
                    <a:lstStyle/>
                    <a:p>
                      <a:r>
                        <a:rPr lang="en-US" dirty="0">
                          <a:solidFill>
                            <a:schemeClr val="tx1"/>
                          </a:solidFill>
                        </a:rPr>
                        <a:t>Sleep</a:t>
                      </a:r>
                    </a:p>
                  </a:txBody>
                  <a:tcPr>
                    <a:solidFill>
                      <a:schemeClr val="accent2">
                        <a:lumMod val="60000"/>
                        <a:lumOff val="40000"/>
                      </a:schemeClr>
                    </a:solidFill>
                  </a:tcPr>
                </a:tc>
                <a:extLst>
                  <a:ext uri="{0D108BD9-81ED-4DB2-BD59-A6C34878D82A}">
                    <a16:rowId xmlns:a16="http://schemas.microsoft.com/office/drawing/2014/main" val="241992712"/>
                  </a:ext>
                </a:extLst>
              </a:tr>
              <a:tr h="321180">
                <a:tc>
                  <a:txBody>
                    <a:bodyPr/>
                    <a:lstStyle/>
                    <a:p>
                      <a:r>
                        <a:rPr lang="en-US" dirty="0">
                          <a:solidFill>
                            <a:schemeClr val="tx1"/>
                          </a:solidFill>
                        </a:rPr>
                        <a:t>Active</a:t>
                      </a:r>
                    </a:p>
                  </a:txBody>
                  <a:tcPr>
                    <a:solidFill>
                      <a:srgbClr val="FFC000"/>
                    </a:solidFill>
                  </a:tcPr>
                </a:tc>
                <a:extLst>
                  <a:ext uri="{0D108BD9-81ED-4DB2-BD59-A6C34878D82A}">
                    <a16:rowId xmlns:a16="http://schemas.microsoft.com/office/drawing/2014/main" val="623383542"/>
                  </a:ext>
                </a:extLst>
              </a:tr>
              <a:tr h="321180">
                <a:tc>
                  <a:txBody>
                    <a:bodyPr/>
                    <a:lstStyle/>
                    <a:p>
                      <a:r>
                        <a:rPr lang="en-US" dirty="0">
                          <a:solidFill>
                            <a:schemeClr val="tx1"/>
                          </a:solidFill>
                        </a:rPr>
                        <a:t>Sedentary</a:t>
                      </a:r>
                    </a:p>
                  </a:txBody>
                  <a:tcPr>
                    <a:solidFill>
                      <a:srgbClr val="FF0000"/>
                    </a:solidFill>
                  </a:tcPr>
                </a:tc>
                <a:extLst>
                  <a:ext uri="{0D108BD9-81ED-4DB2-BD59-A6C34878D82A}">
                    <a16:rowId xmlns:a16="http://schemas.microsoft.com/office/drawing/2014/main" val="904704672"/>
                  </a:ext>
                </a:extLst>
              </a:tr>
              <a:tr h="321180">
                <a:tc>
                  <a:txBody>
                    <a:bodyPr/>
                    <a:lstStyle/>
                    <a:p>
                      <a:r>
                        <a:rPr lang="en-US" dirty="0">
                          <a:solidFill>
                            <a:schemeClr val="tx1"/>
                          </a:solidFill>
                        </a:rPr>
                        <a:t>No Data</a:t>
                      </a:r>
                    </a:p>
                  </a:txBody>
                  <a:tcPr>
                    <a:noFill/>
                  </a:tcPr>
                </a:tc>
                <a:extLst>
                  <a:ext uri="{0D108BD9-81ED-4DB2-BD59-A6C34878D82A}">
                    <a16:rowId xmlns:a16="http://schemas.microsoft.com/office/drawing/2014/main" val="2355701304"/>
                  </a:ext>
                </a:extLst>
              </a:tr>
            </a:tbl>
          </a:graphicData>
        </a:graphic>
      </p:graphicFrame>
      <p:graphicFrame>
        <p:nvGraphicFramePr>
          <p:cNvPr id="11" name="Table 10">
            <a:extLst>
              <a:ext uri="{FF2B5EF4-FFF2-40B4-BE49-F238E27FC236}">
                <a16:creationId xmlns:a16="http://schemas.microsoft.com/office/drawing/2014/main" id="{B3530B0F-B05F-5893-1B32-B2B7607E0995}"/>
              </a:ext>
            </a:extLst>
          </p:cNvPr>
          <p:cNvGraphicFramePr>
            <a:graphicFrameLocks noGrp="1"/>
          </p:cNvGraphicFramePr>
          <p:nvPr>
            <p:extLst>
              <p:ext uri="{D42A27DB-BD31-4B8C-83A1-F6EECF244321}">
                <p14:modId xmlns:p14="http://schemas.microsoft.com/office/powerpoint/2010/main" val="1972378857"/>
              </p:ext>
            </p:extLst>
          </p:nvPr>
        </p:nvGraphicFramePr>
        <p:xfrm>
          <a:off x="2031999" y="5806122"/>
          <a:ext cx="8128001" cy="370840"/>
        </p:xfrm>
        <a:graphic>
          <a:graphicData uri="http://schemas.openxmlformats.org/drawingml/2006/table">
            <a:tbl>
              <a:tblPr firstRow="1" bandRow="1">
                <a:tableStyleId>{073A0DAA-6AF3-43AB-8588-CEC1D06C72B9}</a:tableStyleId>
              </a:tblPr>
              <a:tblGrid>
                <a:gridCol w="1161143">
                  <a:extLst>
                    <a:ext uri="{9D8B030D-6E8A-4147-A177-3AD203B41FA5}">
                      <a16:colId xmlns:a16="http://schemas.microsoft.com/office/drawing/2014/main" val="159630944"/>
                    </a:ext>
                  </a:extLst>
                </a:gridCol>
                <a:gridCol w="1161143">
                  <a:extLst>
                    <a:ext uri="{9D8B030D-6E8A-4147-A177-3AD203B41FA5}">
                      <a16:colId xmlns:a16="http://schemas.microsoft.com/office/drawing/2014/main" val="2740034916"/>
                    </a:ext>
                  </a:extLst>
                </a:gridCol>
                <a:gridCol w="1161143">
                  <a:extLst>
                    <a:ext uri="{9D8B030D-6E8A-4147-A177-3AD203B41FA5}">
                      <a16:colId xmlns:a16="http://schemas.microsoft.com/office/drawing/2014/main" val="2055979022"/>
                    </a:ext>
                  </a:extLst>
                </a:gridCol>
                <a:gridCol w="1161143">
                  <a:extLst>
                    <a:ext uri="{9D8B030D-6E8A-4147-A177-3AD203B41FA5}">
                      <a16:colId xmlns:a16="http://schemas.microsoft.com/office/drawing/2014/main" val="3435247537"/>
                    </a:ext>
                  </a:extLst>
                </a:gridCol>
                <a:gridCol w="1161143">
                  <a:extLst>
                    <a:ext uri="{9D8B030D-6E8A-4147-A177-3AD203B41FA5}">
                      <a16:colId xmlns:a16="http://schemas.microsoft.com/office/drawing/2014/main" val="1952864396"/>
                    </a:ext>
                  </a:extLst>
                </a:gridCol>
                <a:gridCol w="1161143">
                  <a:extLst>
                    <a:ext uri="{9D8B030D-6E8A-4147-A177-3AD203B41FA5}">
                      <a16:colId xmlns:a16="http://schemas.microsoft.com/office/drawing/2014/main" val="2044670513"/>
                    </a:ext>
                  </a:extLst>
                </a:gridCol>
                <a:gridCol w="1161143">
                  <a:extLst>
                    <a:ext uri="{9D8B030D-6E8A-4147-A177-3AD203B41FA5}">
                      <a16:colId xmlns:a16="http://schemas.microsoft.com/office/drawing/2014/main" val="2556937979"/>
                    </a:ext>
                  </a:extLst>
                </a:gridCol>
              </a:tblGrid>
              <a:tr h="370840">
                <a:tc>
                  <a:txBody>
                    <a:bodyPr/>
                    <a:lstStyle/>
                    <a:p>
                      <a:endParaRPr lang="en-US" dirty="0"/>
                    </a:p>
                  </a:txBody>
                  <a:tcPr>
                    <a:solidFill>
                      <a:schemeClr val="accent2">
                        <a:lumMod val="60000"/>
                        <a:lumOff val="40000"/>
                      </a:schemeClr>
                    </a:solidFill>
                  </a:tcPr>
                </a:tc>
                <a:tc>
                  <a:txBody>
                    <a:bodyPr/>
                    <a:lstStyle/>
                    <a:p>
                      <a:endParaRPr lang="en-US" dirty="0"/>
                    </a:p>
                  </a:txBody>
                  <a:tcPr>
                    <a:solidFill>
                      <a:srgbClr val="FFC000"/>
                    </a:solidFill>
                  </a:tcPr>
                </a:tc>
                <a:tc>
                  <a:txBody>
                    <a:bodyPr/>
                    <a:lstStyle/>
                    <a:p>
                      <a:endParaRPr lang="en-US" dirty="0"/>
                    </a:p>
                  </a:txBody>
                  <a:tcPr>
                    <a:solidFill>
                      <a:schemeClr val="accent4">
                        <a:lumMod val="60000"/>
                        <a:lumOff val="40000"/>
                      </a:schemeClr>
                    </a:solidFill>
                  </a:tcPr>
                </a:tc>
                <a:tc>
                  <a:txBody>
                    <a:bodyPr/>
                    <a:lstStyle/>
                    <a:p>
                      <a:endParaRPr lang="en-US"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C000"/>
                          </a:solidFill>
                        </a:rPr>
                        <a:t>||||</a:t>
                      </a:r>
                    </a:p>
                  </a:txBody>
                  <a:tcPr>
                    <a:solidFill>
                      <a:srgbClr val="FF0000"/>
                    </a:solidFill>
                  </a:tcPr>
                </a:tc>
                <a:tc>
                  <a:txBody>
                    <a:bodyPr/>
                    <a:lstStyle/>
                    <a:p>
                      <a:endParaRPr lang="en-US" dirty="0"/>
                    </a:p>
                  </a:txBody>
                  <a:tcPr>
                    <a:solidFill>
                      <a:srgbClr val="FFC000"/>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3374403382"/>
                  </a:ext>
                </a:extLst>
              </a:tr>
            </a:tbl>
          </a:graphicData>
        </a:graphic>
      </p:graphicFrame>
      <p:sp>
        <p:nvSpPr>
          <p:cNvPr id="12" name="TextBox 11">
            <a:extLst>
              <a:ext uri="{FF2B5EF4-FFF2-40B4-BE49-F238E27FC236}">
                <a16:creationId xmlns:a16="http://schemas.microsoft.com/office/drawing/2014/main" id="{50F3DEB9-EE9F-9F63-8460-6E4C06ED4723}"/>
              </a:ext>
            </a:extLst>
          </p:cNvPr>
          <p:cNvSpPr txBox="1"/>
          <p:nvPr/>
        </p:nvSpPr>
        <p:spPr>
          <a:xfrm>
            <a:off x="1637936" y="2891978"/>
            <a:ext cx="879566" cy="369332"/>
          </a:xfrm>
          <a:prstGeom prst="rect">
            <a:avLst/>
          </a:prstGeom>
          <a:noFill/>
        </p:spPr>
        <p:txBody>
          <a:bodyPr wrap="square" rtlCol="0">
            <a:spAutoFit/>
          </a:bodyPr>
          <a:lstStyle/>
          <a:p>
            <a:r>
              <a:rPr lang="en-US" dirty="0"/>
              <a:t>00:00</a:t>
            </a:r>
          </a:p>
        </p:txBody>
      </p:sp>
      <p:sp>
        <p:nvSpPr>
          <p:cNvPr id="13" name="TextBox 12">
            <a:extLst>
              <a:ext uri="{FF2B5EF4-FFF2-40B4-BE49-F238E27FC236}">
                <a16:creationId xmlns:a16="http://schemas.microsoft.com/office/drawing/2014/main" id="{9B90AE06-94AE-8254-A743-31527A384A8F}"/>
              </a:ext>
            </a:extLst>
          </p:cNvPr>
          <p:cNvSpPr txBox="1"/>
          <p:nvPr/>
        </p:nvSpPr>
        <p:spPr>
          <a:xfrm>
            <a:off x="9727471" y="2886141"/>
            <a:ext cx="879566" cy="369332"/>
          </a:xfrm>
          <a:prstGeom prst="rect">
            <a:avLst/>
          </a:prstGeom>
          <a:noFill/>
        </p:spPr>
        <p:txBody>
          <a:bodyPr wrap="square" rtlCol="0">
            <a:spAutoFit/>
          </a:bodyPr>
          <a:lstStyle/>
          <a:p>
            <a:r>
              <a:rPr lang="en-US" dirty="0"/>
              <a:t>24:00</a:t>
            </a:r>
          </a:p>
        </p:txBody>
      </p:sp>
      <p:graphicFrame>
        <p:nvGraphicFramePr>
          <p:cNvPr id="14" name="Table 13">
            <a:extLst>
              <a:ext uri="{FF2B5EF4-FFF2-40B4-BE49-F238E27FC236}">
                <a16:creationId xmlns:a16="http://schemas.microsoft.com/office/drawing/2014/main" id="{5D61B705-9B79-F313-6F6A-6F4D3C8222E2}"/>
              </a:ext>
            </a:extLst>
          </p:cNvPr>
          <p:cNvGraphicFramePr>
            <a:graphicFrameLocks noGrp="1"/>
          </p:cNvGraphicFramePr>
          <p:nvPr/>
        </p:nvGraphicFramePr>
        <p:xfrm>
          <a:off x="2031997" y="6355822"/>
          <a:ext cx="8128001" cy="370840"/>
        </p:xfrm>
        <a:graphic>
          <a:graphicData uri="http://schemas.openxmlformats.org/drawingml/2006/table">
            <a:tbl>
              <a:tblPr firstRow="1" bandRow="1">
                <a:tableStyleId>{073A0DAA-6AF3-43AB-8588-CEC1D06C72B9}</a:tableStyleId>
              </a:tblPr>
              <a:tblGrid>
                <a:gridCol w="1161143">
                  <a:extLst>
                    <a:ext uri="{9D8B030D-6E8A-4147-A177-3AD203B41FA5}">
                      <a16:colId xmlns:a16="http://schemas.microsoft.com/office/drawing/2014/main" val="1752342600"/>
                    </a:ext>
                  </a:extLst>
                </a:gridCol>
                <a:gridCol w="1161143">
                  <a:extLst>
                    <a:ext uri="{9D8B030D-6E8A-4147-A177-3AD203B41FA5}">
                      <a16:colId xmlns:a16="http://schemas.microsoft.com/office/drawing/2014/main" val="983520135"/>
                    </a:ext>
                  </a:extLst>
                </a:gridCol>
                <a:gridCol w="1161143">
                  <a:extLst>
                    <a:ext uri="{9D8B030D-6E8A-4147-A177-3AD203B41FA5}">
                      <a16:colId xmlns:a16="http://schemas.microsoft.com/office/drawing/2014/main" val="2101868985"/>
                    </a:ext>
                  </a:extLst>
                </a:gridCol>
                <a:gridCol w="1161143">
                  <a:extLst>
                    <a:ext uri="{9D8B030D-6E8A-4147-A177-3AD203B41FA5}">
                      <a16:colId xmlns:a16="http://schemas.microsoft.com/office/drawing/2014/main" val="3641456034"/>
                    </a:ext>
                  </a:extLst>
                </a:gridCol>
                <a:gridCol w="1161143">
                  <a:extLst>
                    <a:ext uri="{9D8B030D-6E8A-4147-A177-3AD203B41FA5}">
                      <a16:colId xmlns:a16="http://schemas.microsoft.com/office/drawing/2014/main" val="1098577798"/>
                    </a:ext>
                  </a:extLst>
                </a:gridCol>
                <a:gridCol w="1161143">
                  <a:extLst>
                    <a:ext uri="{9D8B030D-6E8A-4147-A177-3AD203B41FA5}">
                      <a16:colId xmlns:a16="http://schemas.microsoft.com/office/drawing/2014/main" val="1524387772"/>
                    </a:ext>
                  </a:extLst>
                </a:gridCol>
                <a:gridCol w="1161143">
                  <a:extLst>
                    <a:ext uri="{9D8B030D-6E8A-4147-A177-3AD203B41FA5}">
                      <a16:colId xmlns:a16="http://schemas.microsoft.com/office/drawing/2014/main" val="4092127544"/>
                    </a:ext>
                  </a:extLst>
                </a:gridCol>
              </a:tblGrid>
              <a:tr h="370840">
                <a:tc>
                  <a:txBody>
                    <a:bodyPr/>
                    <a:lstStyle/>
                    <a:p>
                      <a:endParaRPr lang="en-US" dirty="0"/>
                    </a:p>
                  </a:txBody>
                  <a:tcPr>
                    <a:solidFill>
                      <a:schemeClr val="accent2">
                        <a:lumMod val="60000"/>
                        <a:lumOff val="40000"/>
                      </a:schemeClr>
                    </a:solidFill>
                  </a:tcPr>
                </a:tc>
                <a:tc>
                  <a:txBody>
                    <a:bodyPr/>
                    <a:lstStyle/>
                    <a:p>
                      <a:endParaRPr lang="en-US" dirty="0"/>
                    </a:p>
                  </a:txBody>
                  <a:tcPr>
                    <a:solidFill>
                      <a:srgbClr val="FFC000"/>
                    </a:solidFill>
                  </a:tcPr>
                </a:tc>
                <a:tc>
                  <a:txBody>
                    <a:bodyPr/>
                    <a:lstStyle/>
                    <a:p>
                      <a:endParaRPr lang="en-US" dirty="0"/>
                    </a:p>
                  </a:txBody>
                  <a:tcPr>
                    <a:solidFill>
                      <a:schemeClr val="accent4">
                        <a:lumMod val="60000"/>
                        <a:lumOff val="40000"/>
                      </a:schemeClr>
                    </a:solidFill>
                  </a:tcPr>
                </a:tc>
                <a:tc>
                  <a:txBody>
                    <a:bodyPr/>
                    <a:lstStyle/>
                    <a:p>
                      <a:r>
                        <a:rPr lang="en-US" dirty="0">
                          <a:solidFill>
                            <a:srgbClr val="FFC000"/>
                          </a:solidFill>
                        </a:rPr>
                        <a:t>| | | |</a:t>
                      </a:r>
                    </a:p>
                  </a:txBody>
                  <a:tcPr>
                    <a:solidFill>
                      <a:schemeClr val="accent4">
                        <a:lumMod val="60000"/>
                        <a:lumOff val="40000"/>
                      </a:schemeClr>
                    </a:solidFill>
                  </a:tcPr>
                </a:tc>
                <a:tc>
                  <a:txBody>
                    <a:bodyPr/>
                    <a:lstStyle/>
                    <a:p>
                      <a:r>
                        <a:rPr lang="en-US" dirty="0">
                          <a:solidFill>
                            <a:srgbClr val="FFC000"/>
                          </a:solidFill>
                        </a:rPr>
                        <a:t>||||</a:t>
                      </a:r>
                    </a:p>
                  </a:txBody>
                  <a:tcPr>
                    <a:solidFill>
                      <a:schemeClr val="accent4">
                        <a:lumMod val="60000"/>
                        <a:lumOff val="40000"/>
                      </a:schemeClr>
                    </a:solidFill>
                  </a:tcPr>
                </a:tc>
                <a:tc>
                  <a:txBody>
                    <a:bodyPr/>
                    <a:lstStyle/>
                    <a:p>
                      <a:endParaRPr lang="en-US" dirty="0"/>
                    </a:p>
                  </a:txBody>
                  <a:tcPr>
                    <a:solidFill>
                      <a:srgbClr val="FFC000"/>
                    </a:solidFill>
                  </a:tcPr>
                </a:tc>
                <a:tc>
                  <a:txBody>
                    <a:bodyPr/>
                    <a:lstStyle/>
                    <a:p>
                      <a:endParaRPr lang="en-US" dirty="0"/>
                    </a:p>
                  </a:txBody>
                  <a:tcPr>
                    <a:noFill/>
                  </a:tcPr>
                </a:tc>
                <a:extLst>
                  <a:ext uri="{0D108BD9-81ED-4DB2-BD59-A6C34878D82A}">
                    <a16:rowId xmlns:a16="http://schemas.microsoft.com/office/drawing/2014/main" val="2714134189"/>
                  </a:ext>
                </a:extLst>
              </a:tr>
            </a:tbl>
          </a:graphicData>
        </a:graphic>
      </p:graphicFrame>
      <p:pic>
        <p:nvPicPr>
          <p:cNvPr id="8" name="Picture 7" descr="Woman sleeping in a bedroom">
            <a:extLst>
              <a:ext uri="{FF2B5EF4-FFF2-40B4-BE49-F238E27FC236}">
                <a16:creationId xmlns:a16="http://schemas.microsoft.com/office/drawing/2014/main" id="{F2EC94AB-CA4E-73A0-A959-6F1DDA5597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0868" y="3167091"/>
            <a:ext cx="3690257" cy="2460171"/>
          </a:xfrm>
          <a:prstGeom prst="rect">
            <a:avLst/>
          </a:prstGeom>
        </p:spPr>
      </p:pic>
    </p:spTree>
    <p:extLst>
      <p:ext uri="{BB962C8B-B14F-4D97-AF65-F5344CB8AC3E}">
        <p14:creationId xmlns:p14="http://schemas.microsoft.com/office/powerpoint/2010/main" val="2861408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3294-A075-540A-1406-EF72DBEDB575}"/>
              </a:ext>
            </a:extLst>
          </p:cNvPr>
          <p:cNvSpPr>
            <a:spLocks noGrp="1"/>
          </p:cNvSpPr>
          <p:nvPr>
            <p:ph type="title"/>
          </p:nvPr>
        </p:nvSpPr>
        <p:spPr/>
        <p:txBody>
          <a:bodyPr/>
          <a:lstStyle/>
          <a:p>
            <a:r>
              <a:rPr lang="en-US" dirty="0"/>
              <a:t>Course Audience</a:t>
            </a:r>
          </a:p>
        </p:txBody>
      </p:sp>
      <p:sp>
        <p:nvSpPr>
          <p:cNvPr id="3" name="Content Placeholder 2">
            <a:extLst>
              <a:ext uri="{FF2B5EF4-FFF2-40B4-BE49-F238E27FC236}">
                <a16:creationId xmlns:a16="http://schemas.microsoft.com/office/drawing/2014/main" id="{1D2DCC95-D8B6-B943-52C7-0C1D4CD92361}"/>
              </a:ext>
            </a:extLst>
          </p:cNvPr>
          <p:cNvSpPr>
            <a:spLocks noGrp="1"/>
          </p:cNvSpPr>
          <p:nvPr>
            <p:ph idx="1"/>
          </p:nvPr>
        </p:nvSpPr>
        <p:spPr>
          <a:xfrm>
            <a:off x="838200" y="1879124"/>
            <a:ext cx="7505700" cy="4060569"/>
          </a:xfrm>
        </p:spPr>
        <p:txBody>
          <a:bodyPr/>
          <a:lstStyle/>
          <a:p>
            <a:r>
              <a:rPr lang="en-US" dirty="0"/>
              <a:t>Course intended for consulting/collaborative statisticians and investigators</a:t>
            </a:r>
          </a:p>
          <a:p>
            <a:r>
              <a:rPr lang="en-US" dirty="0"/>
              <a:t>About you:</a:t>
            </a:r>
          </a:p>
          <a:p>
            <a:pPr lvl="1"/>
            <a:r>
              <a:rPr lang="en-US" dirty="0"/>
              <a:t>Role </a:t>
            </a:r>
          </a:p>
          <a:p>
            <a:pPr lvl="1"/>
            <a:r>
              <a:rPr lang="en-US" dirty="0"/>
              <a:t>Career stage (student, postdoc, early career, mid/late career)</a:t>
            </a:r>
          </a:p>
          <a:p>
            <a:pPr lvl="1"/>
            <a:r>
              <a:rPr lang="en-US" dirty="0"/>
              <a:t>Have you worked with wearables before?</a:t>
            </a:r>
          </a:p>
          <a:p>
            <a:pPr lvl="1"/>
            <a:r>
              <a:rPr lang="en-US" dirty="0"/>
              <a:t>Preferred software package(s)</a:t>
            </a:r>
          </a:p>
          <a:p>
            <a:pPr lvl="1"/>
            <a:r>
              <a:rPr lang="en-US" dirty="0"/>
              <a:t>Food you’re going to seek out in New Orleans</a:t>
            </a:r>
          </a:p>
        </p:txBody>
      </p:sp>
      <p:pic>
        <p:nvPicPr>
          <p:cNvPr id="5" name="Picture 4" descr="A close-up of a game of scrabble&#10;&#10;Description automatically generated">
            <a:extLst>
              <a:ext uri="{FF2B5EF4-FFF2-40B4-BE49-F238E27FC236}">
                <a16:creationId xmlns:a16="http://schemas.microsoft.com/office/drawing/2014/main" id="{EC67F2FB-F247-FCEB-9B28-8ECAA1E132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43900" y="2563557"/>
            <a:ext cx="3143250" cy="2357438"/>
          </a:xfrm>
          <a:prstGeom prst="rect">
            <a:avLst/>
          </a:prstGeom>
        </p:spPr>
      </p:pic>
    </p:spTree>
    <p:extLst>
      <p:ext uri="{BB962C8B-B14F-4D97-AF65-F5344CB8AC3E}">
        <p14:creationId xmlns:p14="http://schemas.microsoft.com/office/powerpoint/2010/main" val="2440263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23ED4-AD33-8B75-65EB-690BE72691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37C046-A673-B5A0-2194-DAAAA8303678}"/>
              </a:ext>
            </a:extLst>
          </p:cNvPr>
          <p:cNvSpPr>
            <a:spLocks noGrp="1"/>
          </p:cNvSpPr>
          <p:nvPr>
            <p:ph type="title"/>
          </p:nvPr>
        </p:nvSpPr>
        <p:spPr/>
        <p:txBody>
          <a:bodyPr>
            <a:normAutofit/>
          </a:bodyPr>
          <a:lstStyle/>
          <a:p>
            <a:r>
              <a:rPr lang="en-US" dirty="0"/>
              <a:t>Valid Data Questions:</a:t>
            </a:r>
          </a:p>
        </p:txBody>
      </p:sp>
      <p:sp>
        <p:nvSpPr>
          <p:cNvPr id="3" name="Content Placeholder 2">
            <a:extLst>
              <a:ext uri="{FF2B5EF4-FFF2-40B4-BE49-F238E27FC236}">
                <a16:creationId xmlns:a16="http://schemas.microsoft.com/office/drawing/2014/main" id="{63B6B066-A031-88A5-6F9B-7471658C1AFF}"/>
              </a:ext>
            </a:extLst>
          </p:cNvPr>
          <p:cNvSpPr>
            <a:spLocks noGrp="1"/>
          </p:cNvSpPr>
          <p:nvPr>
            <p:ph idx="1"/>
          </p:nvPr>
        </p:nvSpPr>
        <p:spPr/>
        <p:txBody>
          <a:bodyPr/>
          <a:lstStyle/>
          <a:p>
            <a:pPr marL="0" indent="0">
              <a:buNone/>
            </a:pPr>
            <a:r>
              <a:rPr lang="en-US" dirty="0"/>
              <a:t>How do you define a valid day?</a:t>
            </a:r>
          </a:p>
          <a:p>
            <a:endParaRPr lang="en-US" dirty="0"/>
          </a:p>
          <a:p>
            <a:endParaRPr lang="en-US" dirty="0"/>
          </a:p>
          <a:p>
            <a:pPr marL="0" indent="0">
              <a:buNone/>
            </a:pPr>
            <a:r>
              <a:rPr lang="en-US" dirty="0"/>
              <a:t>Considerations:</a:t>
            </a:r>
          </a:p>
          <a:p>
            <a:r>
              <a:rPr lang="en-US" dirty="0"/>
              <a:t>Some devices cannot be removed, others can.</a:t>
            </a:r>
          </a:p>
          <a:p>
            <a:r>
              <a:rPr lang="en-US" dirty="0"/>
              <a:t>Why do people remove devices?</a:t>
            </a:r>
          </a:p>
          <a:p>
            <a:r>
              <a:rPr lang="en-US" dirty="0"/>
              <a:t>When is the missing data?</a:t>
            </a:r>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graphicFrame>
        <p:nvGraphicFramePr>
          <p:cNvPr id="9" name="Table 8">
            <a:extLst>
              <a:ext uri="{FF2B5EF4-FFF2-40B4-BE49-F238E27FC236}">
                <a16:creationId xmlns:a16="http://schemas.microsoft.com/office/drawing/2014/main" id="{8E0E8D8C-1F4E-86A8-3FAA-2093ABA0C2AF}"/>
              </a:ext>
            </a:extLst>
          </p:cNvPr>
          <p:cNvGraphicFramePr>
            <a:graphicFrameLocks noGrp="1"/>
          </p:cNvGraphicFramePr>
          <p:nvPr/>
        </p:nvGraphicFramePr>
        <p:xfrm>
          <a:off x="2031998" y="2521138"/>
          <a:ext cx="8128001" cy="370840"/>
        </p:xfrm>
        <a:graphic>
          <a:graphicData uri="http://schemas.openxmlformats.org/drawingml/2006/table">
            <a:tbl>
              <a:tblPr firstRow="1" bandRow="1">
                <a:tableStyleId>{073A0DAA-6AF3-43AB-8588-CEC1D06C72B9}</a:tableStyleId>
              </a:tblPr>
              <a:tblGrid>
                <a:gridCol w="1161143">
                  <a:extLst>
                    <a:ext uri="{9D8B030D-6E8A-4147-A177-3AD203B41FA5}">
                      <a16:colId xmlns:a16="http://schemas.microsoft.com/office/drawing/2014/main" val="159630944"/>
                    </a:ext>
                  </a:extLst>
                </a:gridCol>
                <a:gridCol w="1161143">
                  <a:extLst>
                    <a:ext uri="{9D8B030D-6E8A-4147-A177-3AD203B41FA5}">
                      <a16:colId xmlns:a16="http://schemas.microsoft.com/office/drawing/2014/main" val="2740034916"/>
                    </a:ext>
                  </a:extLst>
                </a:gridCol>
                <a:gridCol w="1161143">
                  <a:extLst>
                    <a:ext uri="{9D8B030D-6E8A-4147-A177-3AD203B41FA5}">
                      <a16:colId xmlns:a16="http://schemas.microsoft.com/office/drawing/2014/main" val="2055979022"/>
                    </a:ext>
                  </a:extLst>
                </a:gridCol>
                <a:gridCol w="1161143">
                  <a:extLst>
                    <a:ext uri="{9D8B030D-6E8A-4147-A177-3AD203B41FA5}">
                      <a16:colId xmlns:a16="http://schemas.microsoft.com/office/drawing/2014/main" val="3435247537"/>
                    </a:ext>
                  </a:extLst>
                </a:gridCol>
                <a:gridCol w="1161143">
                  <a:extLst>
                    <a:ext uri="{9D8B030D-6E8A-4147-A177-3AD203B41FA5}">
                      <a16:colId xmlns:a16="http://schemas.microsoft.com/office/drawing/2014/main" val="1952864396"/>
                    </a:ext>
                  </a:extLst>
                </a:gridCol>
                <a:gridCol w="1161143">
                  <a:extLst>
                    <a:ext uri="{9D8B030D-6E8A-4147-A177-3AD203B41FA5}">
                      <a16:colId xmlns:a16="http://schemas.microsoft.com/office/drawing/2014/main" val="2044670513"/>
                    </a:ext>
                  </a:extLst>
                </a:gridCol>
                <a:gridCol w="1161143">
                  <a:extLst>
                    <a:ext uri="{9D8B030D-6E8A-4147-A177-3AD203B41FA5}">
                      <a16:colId xmlns:a16="http://schemas.microsoft.com/office/drawing/2014/main" val="2556937979"/>
                    </a:ext>
                  </a:extLst>
                </a:gridCol>
              </a:tblGrid>
              <a:tr h="370840">
                <a:tc>
                  <a:txBody>
                    <a:bodyPr/>
                    <a:lstStyle/>
                    <a:p>
                      <a:endParaRPr lang="en-US" dirty="0"/>
                    </a:p>
                  </a:txBody>
                  <a:tcPr>
                    <a:solidFill>
                      <a:schemeClr val="accent2">
                        <a:lumMod val="60000"/>
                        <a:lumOff val="40000"/>
                      </a:schemeClr>
                    </a:solidFill>
                  </a:tcPr>
                </a:tc>
                <a:tc>
                  <a:txBody>
                    <a:bodyPr/>
                    <a:lstStyle/>
                    <a:p>
                      <a:endParaRPr lang="en-US" dirty="0"/>
                    </a:p>
                  </a:txBody>
                  <a:tcPr>
                    <a:solidFill>
                      <a:srgbClr val="FFC000"/>
                    </a:solidFill>
                  </a:tcPr>
                </a:tc>
                <a:tc>
                  <a:txBody>
                    <a:bodyPr/>
                    <a:lstStyle/>
                    <a:p>
                      <a:endParaRPr lang="en-US" dirty="0"/>
                    </a:p>
                  </a:txBody>
                  <a:tcPr>
                    <a:solidFill>
                      <a:schemeClr val="accent4">
                        <a:lumMod val="60000"/>
                        <a:lumOff val="40000"/>
                      </a:schemeClr>
                    </a:solidFill>
                  </a:tcPr>
                </a:tc>
                <a:tc>
                  <a:txBody>
                    <a:bodyPr/>
                    <a:lstStyle/>
                    <a:p>
                      <a:r>
                        <a:rPr lang="en-US" dirty="0">
                          <a:solidFill>
                            <a:srgbClr val="FFC000"/>
                          </a:solidFill>
                        </a:rPr>
                        <a:t>| | | |</a:t>
                      </a:r>
                    </a:p>
                  </a:txBody>
                  <a:tcPr>
                    <a:solidFill>
                      <a:schemeClr val="accent4">
                        <a:lumMod val="60000"/>
                        <a:lumOff val="40000"/>
                      </a:schemeClr>
                    </a:solidFill>
                  </a:tcPr>
                </a:tc>
                <a:tc>
                  <a:txBody>
                    <a:bodyPr/>
                    <a:lstStyle/>
                    <a:p>
                      <a:r>
                        <a:rPr lang="en-US" dirty="0">
                          <a:solidFill>
                            <a:srgbClr val="FFC000"/>
                          </a:solidFill>
                        </a:rPr>
                        <a:t>||||</a:t>
                      </a:r>
                    </a:p>
                  </a:txBody>
                  <a:tcPr>
                    <a:solidFill>
                      <a:schemeClr val="accent4">
                        <a:lumMod val="60000"/>
                        <a:lumOff val="40000"/>
                      </a:schemeClr>
                    </a:solidFill>
                  </a:tcPr>
                </a:tc>
                <a:tc>
                  <a:txBody>
                    <a:bodyPr/>
                    <a:lstStyle/>
                    <a:p>
                      <a:endParaRPr lang="en-US" dirty="0"/>
                    </a:p>
                  </a:txBody>
                  <a:tcPr>
                    <a:solidFill>
                      <a:srgbClr val="FFC000"/>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3374403382"/>
                  </a:ext>
                </a:extLst>
              </a:tr>
            </a:tbl>
          </a:graphicData>
        </a:graphic>
      </p:graphicFrame>
      <p:sp>
        <p:nvSpPr>
          <p:cNvPr id="12" name="TextBox 11">
            <a:extLst>
              <a:ext uri="{FF2B5EF4-FFF2-40B4-BE49-F238E27FC236}">
                <a16:creationId xmlns:a16="http://schemas.microsoft.com/office/drawing/2014/main" id="{2D70B98D-1F6B-204F-9C55-BB7CFD42D3B1}"/>
              </a:ext>
            </a:extLst>
          </p:cNvPr>
          <p:cNvSpPr txBox="1"/>
          <p:nvPr/>
        </p:nvSpPr>
        <p:spPr>
          <a:xfrm>
            <a:off x="1637936" y="2891978"/>
            <a:ext cx="879566" cy="369332"/>
          </a:xfrm>
          <a:prstGeom prst="rect">
            <a:avLst/>
          </a:prstGeom>
          <a:noFill/>
        </p:spPr>
        <p:txBody>
          <a:bodyPr wrap="square" rtlCol="0">
            <a:spAutoFit/>
          </a:bodyPr>
          <a:lstStyle/>
          <a:p>
            <a:r>
              <a:rPr lang="en-US" dirty="0"/>
              <a:t>00:00</a:t>
            </a:r>
          </a:p>
        </p:txBody>
      </p:sp>
      <p:sp>
        <p:nvSpPr>
          <p:cNvPr id="13" name="TextBox 12">
            <a:extLst>
              <a:ext uri="{FF2B5EF4-FFF2-40B4-BE49-F238E27FC236}">
                <a16:creationId xmlns:a16="http://schemas.microsoft.com/office/drawing/2014/main" id="{B70F677B-B888-C219-5D8E-0F034FC822CE}"/>
              </a:ext>
            </a:extLst>
          </p:cNvPr>
          <p:cNvSpPr txBox="1"/>
          <p:nvPr/>
        </p:nvSpPr>
        <p:spPr>
          <a:xfrm>
            <a:off x="9727471" y="2886141"/>
            <a:ext cx="879566" cy="369332"/>
          </a:xfrm>
          <a:prstGeom prst="rect">
            <a:avLst/>
          </a:prstGeom>
          <a:noFill/>
        </p:spPr>
        <p:txBody>
          <a:bodyPr wrap="square" rtlCol="0">
            <a:spAutoFit/>
          </a:bodyPr>
          <a:lstStyle/>
          <a:p>
            <a:r>
              <a:rPr lang="en-US" dirty="0"/>
              <a:t>24:00</a:t>
            </a:r>
          </a:p>
        </p:txBody>
      </p:sp>
      <p:pic>
        <p:nvPicPr>
          <p:cNvPr id="5" name="Picture 4" descr="White percentage symbol on red background">
            <a:extLst>
              <a:ext uri="{FF2B5EF4-FFF2-40B4-BE49-F238E27FC236}">
                <a16:creationId xmlns:a16="http://schemas.microsoft.com/office/drawing/2014/main" id="{C4E8F8F3-7174-8131-7180-9E6F81EFEA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9368" y="4946527"/>
            <a:ext cx="2383971" cy="1589314"/>
          </a:xfrm>
          <a:prstGeom prst="rect">
            <a:avLst/>
          </a:prstGeom>
        </p:spPr>
      </p:pic>
      <p:sp>
        <p:nvSpPr>
          <p:cNvPr id="6" name="TextBox 5">
            <a:extLst>
              <a:ext uri="{FF2B5EF4-FFF2-40B4-BE49-F238E27FC236}">
                <a16:creationId xmlns:a16="http://schemas.microsoft.com/office/drawing/2014/main" id="{F34146FE-AA02-1EE7-9256-219373540511}"/>
              </a:ext>
            </a:extLst>
          </p:cNvPr>
          <p:cNvSpPr txBox="1"/>
          <p:nvPr/>
        </p:nvSpPr>
        <p:spPr>
          <a:xfrm>
            <a:off x="9544591" y="5478028"/>
            <a:ext cx="1062446" cy="923330"/>
          </a:xfrm>
          <a:prstGeom prst="rect">
            <a:avLst/>
          </a:prstGeom>
          <a:noFill/>
        </p:spPr>
        <p:txBody>
          <a:bodyPr wrap="square" rtlCol="0">
            <a:spAutoFit/>
          </a:bodyPr>
          <a:lstStyle/>
          <a:p>
            <a:r>
              <a:rPr lang="en-US" sz="5400" dirty="0">
                <a:solidFill>
                  <a:schemeClr val="bg1"/>
                </a:solidFill>
              </a:rPr>
              <a:t>95</a:t>
            </a:r>
          </a:p>
        </p:txBody>
      </p:sp>
    </p:spTree>
    <p:extLst>
      <p:ext uri="{BB962C8B-B14F-4D97-AF65-F5344CB8AC3E}">
        <p14:creationId xmlns:p14="http://schemas.microsoft.com/office/powerpoint/2010/main" val="40987302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9EB94-ABFB-DB52-E132-1416484AF07A}"/>
            </a:ext>
          </a:extLst>
        </p:cNvPr>
        <p:cNvGrpSpPr/>
        <p:nvPr/>
      </p:nvGrpSpPr>
      <p:grpSpPr>
        <a:xfrm>
          <a:off x="0" y="0"/>
          <a:ext cx="0" cy="0"/>
          <a:chOff x="0" y="0"/>
          <a:chExt cx="0" cy="0"/>
        </a:xfrm>
      </p:grpSpPr>
      <p:pic>
        <p:nvPicPr>
          <p:cNvPr id="7" name="Picture 6" descr="Abstract particle graph background">
            <a:extLst>
              <a:ext uri="{FF2B5EF4-FFF2-40B4-BE49-F238E27FC236}">
                <a16:creationId xmlns:a16="http://schemas.microsoft.com/office/drawing/2014/main" id="{BC4C4C4B-735C-2D70-1CD1-AD6C5B55B51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774" r="33694"/>
          <a:stretch/>
        </p:blipFill>
        <p:spPr>
          <a:xfrm>
            <a:off x="8531258" y="0"/>
            <a:ext cx="3660742" cy="6858000"/>
          </a:xfrm>
          <a:prstGeom prst="rect">
            <a:avLst/>
          </a:prstGeom>
        </p:spPr>
      </p:pic>
      <p:sp>
        <p:nvSpPr>
          <p:cNvPr id="2" name="Title 1">
            <a:extLst>
              <a:ext uri="{FF2B5EF4-FFF2-40B4-BE49-F238E27FC236}">
                <a16:creationId xmlns:a16="http://schemas.microsoft.com/office/drawing/2014/main" id="{525602E9-133A-132D-219C-B057CD9CF4E6}"/>
              </a:ext>
            </a:extLst>
          </p:cNvPr>
          <p:cNvSpPr>
            <a:spLocks noGrp="1"/>
          </p:cNvSpPr>
          <p:nvPr>
            <p:ph type="title"/>
          </p:nvPr>
        </p:nvSpPr>
        <p:spPr/>
        <p:txBody>
          <a:bodyPr>
            <a:normAutofit fontScale="90000"/>
          </a:bodyPr>
          <a:lstStyle/>
          <a:p>
            <a:r>
              <a:rPr lang="en-US"/>
              <a:t>Programmer’s Tip:</a:t>
            </a:r>
            <a:br>
              <a:rPr lang="en-US"/>
            </a:br>
            <a:r>
              <a:rPr lang="en-US"/>
              <a:t>Automate the valid data checks!</a:t>
            </a:r>
            <a:endParaRPr lang="en-US" dirty="0"/>
          </a:p>
        </p:txBody>
      </p:sp>
      <p:sp>
        <p:nvSpPr>
          <p:cNvPr id="3" name="Content Placeholder 4">
            <a:extLst>
              <a:ext uri="{FF2B5EF4-FFF2-40B4-BE49-F238E27FC236}">
                <a16:creationId xmlns:a16="http://schemas.microsoft.com/office/drawing/2014/main" id="{FA6F3F0A-EC43-B62A-C21B-F962E438AF21}"/>
              </a:ext>
            </a:extLst>
          </p:cNvPr>
          <p:cNvSpPr txBox="1">
            <a:spLocks/>
          </p:cNvSpPr>
          <p:nvPr/>
        </p:nvSpPr>
        <p:spPr>
          <a:xfrm>
            <a:off x="838200" y="6004857"/>
            <a:ext cx="10515600" cy="6132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CSP2024_Program2_ValidData.sas</a:t>
            </a:r>
            <a:endParaRPr lang="en-US" dirty="0"/>
          </a:p>
        </p:txBody>
      </p:sp>
    </p:spTree>
    <p:extLst>
      <p:ext uri="{BB962C8B-B14F-4D97-AF65-F5344CB8AC3E}">
        <p14:creationId xmlns:p14="http://schemas.microsoft.com/office/powerpoint/2010/main" val="42292227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1C5A3-0FEF-4716-0B69-D4DB92855A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FF1E26-CFB5-60B0-5C0F-B99817B4B316}"/>
              </a:ext>
            </a:extLst>
          </p:cNvPr>
          <p:cNvSpPr>
            <a:spLocks noGrp="1"/>
          </p:cNvSpPr>
          <p:nvPr>
            <p:ph type="title"/>
          </p:nvPr>
        </p:nvSpPr>
        <p:spPr/>
        <p:txBody>
          <a:bodyPr>
            <a:normAutofit/>
          </a:bodyPr>
          <a:lstStyle/>
          <a:p>
            <a:r>
              <a:rPr lang="en-US" dirty="0"/>
              <a:t>Valid Data Questions:</a:t>
            </a:r>
          </a:p>
        </p:txBody>
      </p:sp>
      <p:sp>
        <p:nvSpPr>
          <p:cNvPr id="3" name="Content Placeholder 2">
            <a:extLst>
              <a:ext uri="{FF2B5EF4-FFF2-40B4-BE49-F238E27FC236}">
                <a16:creationId xmlns:a16="http://schemas.microsoft.com/office/drawing/2014/main" id="{DFEF404A-1234-0F91-37D0-75A2ED59CD6E}"/>
              </a:ext>
            </a:extLst>
          </p:cNvPr>
          <p:cNvSpPr>
            <a:spLocks noGrp="1"/>
          </p:cNvSpPr>
          <p:nvPr>
            <p:ph idx="1"/>
          </p:nvPr>
        </p:nvSpPr>
        <p:spPr/>
        <p:txBody>
          <a:bodyPr/>
          <a:lstStyle/>
          <a:p>
            <a:pPr marL="0" indent="0">
              <a:buNone/>
            </a:pPr>
            <a:r>
              <a:rPr lang="en-US" dirty="0"/>
              <a:t>How do you define a valid wear period?</a:t>
            </a:r>
          </a:p>
          <a:p>
            <a:pPr marL="0" indent="0">
              <a:buNone/>
            </a:pPr>
            <a:r>
              <a:rPr lang="en-US" dirty="0"/>
              <a:t>If our study had participants wear a device for 7 days, </a:t>
            </a:r>
          </a:p>
          <a:p>
            <a:pPr marL="0" indent="0">
              <a:buNone/>
            </a:pPr>
            <a:r>
              <a:rPr lang="en-US" dirty="0"/>
              <a:t>In an ideal world, our data would look like this:</a:t>
            </a:r>
          </a:p>
          <a:p>
            <a:pPr marL="0" indent="0">
              <a:buNone/>
            </a:pPr>
            <a:endParaRPr lang="en-US" dirty="0"/>
          </a:p>
          <a:p>
            <a:pPr marL="0" indent="0">
              <a:buNone/>
            </a:pPr>
            <a:endParaRPr lang="en-US" dirty="0"/>
          </a:p>
          <a:p>
            <a:pPr marL="0" indent="0">
              <a:buNone/>
            </a:pPr>
            <a:endParaRPr lang="en-US" dirty="0"/>
          </a:p>
          <a:p>
            <a:pPr marL="0" indent="0">
              <a:buNone/>
            </a:pPr>
            <a:r>
              <a:rPr lang="en-US" dirty="0"/>
              <a:t>What happens if it looks like this?</a:t>
            </a:r>
          </a:p>
          <a:p>
            <a:endParaRPr lang="en-US" dirty="0"/>
          </a:p>
        </p:txBody>
      </p:sp>
      <p:sp>
        <p:nvSpPr>
          <p:cNvPr id="4" name="Thought Bubble: Cloud 3">
            <a:extLst>
              <a:ext uri="{FF2B5EF4-FFF2-40B4-BE49-F238E27FC236}">
                <a16:creationId xmlns:a16="http://schemas.microsoft.com/office/drawing/2014/main" id="{FDC35A01-1AD0-D45B-1857-CD49FD168277}"/>
              </a:ext>
            </a:extLst>
          </p:cNvPr>
          <p:cNvSpPr/>
          <p:nvPr/>
        </p:nvSpPr>
        <p:spPr>
          <a:xfrm>
            <a:off x="8906974" y="249326"/>
            <a:ext cx="3171815" cy="1536336"/>
          </a:xfrm>
          <a:prstGeom prst="cloudCallout">
            <a:avLst>
              <a:gd name="adj1" fmla="val -63390"/>
              <a:gd name="adj2" fmla="val 70436"/>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This really varies by study—so no automation.</a:t>
            </a:r>
          </a:p>
        </p:txBody>
      </p:sp>
      <p:graphicFrame>
        <p:nvGraphicFramePr>
          <p:cNvPr id="5" name="Table 4">
            <a:extLst>
              <a:ext uri="{FF2B5EF4-FFF2-40B4-BE49-F238E27FC236}">
                <a16:creationId xmlns:a16="http://schemas.microsoft.com/office/drawing/2014/main" id="{3BA90E19-B8AF-50F6-7530-31B8BE23049B}"/>
              </a:ext>
            </a:extLst>
          </p:cNvPr>
          <p:cNvGraphicFramePr>
            <a:graphicFrameLocks noGrp="1"/>
          </p:cNvGraphicFramePr>
          <p:nvPr>
            <p:extLst>
              <p:ext uri="{D42A27DB-BD31-4B8C-83A1-F6EECF244321}">
                <p14:modId xmlns:p14="http://schemas.microsoft.com/office/powerpoint/2010/main" val="2173507958"/>
              </p:ext>
            </p:extLst>
          </p:nvPr>
        </p:nvGraphicFramePr>
        <p:xfrm>
          <a:off x="711924" y="3640514"/>
          <a:ext cx="10641876" cy="1024709"/>
        </p:xfrm>
        <a:graphic>
          <a:graphicData uri="http://schemas.openxmlformats.org/drawingml/2006/table">
            <a:tbl>
              <a:tblPr firstRow="1" bandRow="1">
                <a:tableStyleId>{7DF18680-E054-41AD-8BC1-D1AEF772440D}</a:tableStyleId>
              </a:tblPr>
              <a:tblGrid>
                <a:gridCol w="1520268">
                  <a:extLst>
                    <a:ext uri="{9D8B030D-6E8A-4147-A177-3AD203B41FA5}">
                      <a16:colId xmlns:a16="http://schemas.microsoft.com/office/drawing/2014/main" val="2671991284"/>
                    </a:ext>
                  </a:extLst>
                </a:gridCol>
                <a:gridCol w="1520268">
                  <a:extLst>
                    <a:ext uri="{9D8B030D-6E8A-4147-A177-3AD203B41FA5}">
                      <a16:colId xmlns:a16="http://schemas.microsoft.com/office/drawing/2014/main" val="623849803"/>
                    </a:ext>
                  </a:extLst>
                </a:gridCol>
                <a:gridCol w="1520268">
                  <a:extLst>
                    <a:ext uri="{9D8B030D-6E8A-4147-A177-3AD203B41FA5}">
                      <a16:colId xmlns:a16="http://schemas.microsoft.com/office/drawing/2014/main" val="2469988051"/>
                    </a:ext>
                  </a:extLst>
                </a:gridCol>
                <a:gridCol w="1520268">
                  <a:extLst>
                    <a:ext uri="{9D8B030D-6E8A-4147-A177-3AD203B41FA5}">
                      <a16:colId xmlns:a16="http://schemas.microsoft.com/office/drawing/2014/main" val="3449406880"/>
                    </a:ext>
                  </a:extLst>
                </a:gridCol>
                <a:gridCol w="1520268">
                  <a:extLst>
                    <a:ext uri="{9D8B030D-6E8A-4147-A177-3AD203B41FA5}">
                      <a16:colId xmlns:a16="http://schemas.microsoft.com/office/drawing/2014/main" val="3795147278"/>
                    </a:ext>
                  </a:extLst>
                </a:gridCol>
                <a:gridCol w="1520268">
                  <a:extLst>
                    <a:ext uri="{9D8B030D-6E8A-4147-A177-3AD203B41FA5}">
                      <a16:colId xmlns:a16="http://schemas.microsoft.com/office/drawing/2014/main" val="3993767209"/>
                    </a:ext>
                  </a:extLst>
                </a:gridCol>
                <a:gridCol w="1520268">
                  <a:extLst>
                    <a:ext uri="{9D8B030D-6E8A-4147-A177-3AD203B41FA5}">
                      <a16:colId xmlns:a16="http://schemas.microsoft.com/office/drawing/2014/main" val="2573322722"/>
                    </a:ext>
                  </a:extLst>
                </a:gridCol>
              </a:tblGrid>
              <a:tr h="648811">
                <a:tc>
                  <a:txBody>
                    <a:bodyPr/>
                    <a:lstStyle/>
                    <a:p>
                      <a:r>
                        <a:rPr lang="en-US" dirty="0"/>
                        <a:t>Sunday</a:t>
                      </a:r>
                    </a:p>
                  </a:txBody>
                  <a:tcPr/>
                </a:tc>
                <a:tc>
                  <a:txBody>
                    <a:bodyPr/>
                    <a:lstStyle/>
                    <a:p>
                      <a:r>
                        <a:rPr lang="en-US" dirty="0"/>
                        <a:t>Monday</a:t>
                      </a:r>
                    </a:p>
                  </a:txBody>
                  <a:tcPr/>
                </a:tc>
                <a:tc>
                  <a:txBody>
                    <a:bodyPr/>
                    <a:lstStyle/>
                    <a:p>
                      <a:r>
                        <a:rPr lang="en-US" dirty="0"/>
                        <a:t>Tuesday</a:t>
                      </a:r>
                    </a:p>
                  </a:txBody>
                  <a:tcPr/>
                </a:tc>
                <a:tc>
                  <a:txBody>
                    <a:bodyPr/>
                    <a:lstStyle/>
                    <a:p>
                      <a:r>
                        <a:rPr lang="en-US" dirty="0"/>
                        <a:t>Wednesday</a:t>
                      </a:r>
                    </a:p>
                  </a:txBody>
                  <a:tcPr/>
                </a:tc>
                <a:tc>
                  <a:txBody>
                    <a:bodyPr/>
                    <a:lstStyle/>
                    <a:p>
                      <a:r>
                        <a:rPr lang="en-US" dirty="0"/>
                        <a:t>Thursday</a:t>
                      </a:r>
                    </a:p>
                  </a:txBody>
                  <a:tcPr/>
                </a:tc>
                <a:tc>
                  <a:txBody>
                    <a:bodyPr/>
                    <a:lstStyle/>
                    <a:p>
                      <a:r>
                        <a:rPr lang="en-US" dirty="0"/>
                        <a:t>Friday</a:t>
                      </a:r>
                    </a:p>
                  </a:txBody>
                  <a:tcPr/>
                </a:tc>
                <a:tc>
                  <a:txBody>
                    <a:bodyPr/>
                    <a:lstStyle/>
                    <a:p>
                      <a:r>
                        <a:rPr lang="en-US" dirty="0"/>
                        <a:t>Saturday</a:t>
                      </a:r>
                    </a:p>
                  </a:txBody>
                  <a:tcPr/>
                </a:tc>
                <a:extLst>
                  <a:ext uri="{0D108BD9-81ED-4DB2-BD59-A6C34878D82A}">
                    <a16:rowId xmlns:a16="http://schemas.microsoft.com/office/drawing/2014/main" val="213197678"/>
                  </a:ext>
                </a:extLst>
              </a:tr>
              <a:tr h="375898">
                <a:tc>
                  <a:txBody>
                    <a:bodyPr/>
                    <a:lstStyle/>
                    <a:p>
                      <a:r>
                        <a:rPr lang="en-US" dirty="0">
                          <a:solidFill>
                            <a:schemeClr val="tx1"/>
                          </a:solidFill>
                        </a:rPr>
                        <a:t>1,440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rial" panose="020B0604020202020204"/>
                          <a:ea typeface="+mn-ea"/>
                          <a:cs typeface="+mn-cs"/>
                        </a:rPr>
                        <a:t>1,440</a:t>
                      </a:r>
                      <a:endParaRPr kumimoji="0" lang="en-US" sz="18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rial" panose="020B0604020202020204"/>
                          <a:ea typeface="+mn-ea"/>
                          <a:cs typeface="+mn-cs"/>
                        </a:rPr>
                        <a:t>1,440</a:t>
                      </a:r>
                    </a:p>
                  </a:txBody>
                  <a:tcPr/>
                </a:tc>
                <a:tc>
                  <a:txBody>
                    <a:bodyPr/>
                    <a:lstStyle/>
                    <a:p>
                      <a:r>
                        <a:rPr lang="en-US" dirty="0">
                          <a:solidFill>
                            <a:schemeClr val="tx1"/>
                          </a:solidFill>
                        </a:rPr>
                        <a:t>1,440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rial" panose="020B0604020202020204"/>
                          <a:ea typeface="+mn-ea"/>
                          <a:cs typeface="+mn-cs"/>
                        </a:rPr>
                        <a:t>1,440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rial" panose="020B0604020202020204"/>
                          <a:ea typeface="+mn-ea"/>
                          <a:cs typeface="+mn-cs"/>
                        </a:rPr>
                        <a:t>1,440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rial" panose="020B0604020202020204"/>
                          <a:ea typeface="+mn-ea"/>
                          <a:cs typeface="+mn-cs"/>
                        </a:rPr>
                        <a:t>1,440</a:t>
                      </a:r>
                    </a:p>
                  </a:txBody>
                  <a:tcPr/>
                </a:tc>
                <a:extLst>
                  <a:ext uri="{0D108BD9-81ED-4DB2-BD59-A6C34878D82A}">
                    <a16:rowId xmlns:a16="http://schemas.microsoft.com/office/drawing/2014/main" val="580076455"/>
                  </a:ext>
                </a:extLst>
              </a:tr>
            </a:tbl>
          </a:graphicData>
        </a:graphic>
      </p:graphicFrame>
      <p:graphicFrame>
        <p:nvGraphicFramePr>
          <p:cNvPr id="6" name="Table 5">
            <a:extLst>
              <a:ext uri="{FF2B5EF4-FFF2-40B4-BE49-F238E27FC236}">
                <a16:creationId xmlns:a16="http://schemas.microsoft.com/office/drawing/2014/main" id="{A1C523DD-31BE-7585-A0D1-C893CEA87398}"/>
              </a:ext>
            </a:extLst>
          </p:cNvPr>
          <p:cNvGraphicFramePr>
            <a:graphicFrameLocks noGrp="1"/>
          </p:cNvGraphicFramePr>
          <p:nvPr>
            <p:extLst>
              <p:ext uri="{D42A27DB-BD31-4B8C-83A1-F6EECF244321}">
                <p14:modId xmlns:p14="http://schemas.microsoft.com/office/powerpoint/2010/main" val="4130461912"/>
              </p:ext>
            </p:extLst>
          </p:nvPr>
        </p:nvGraphicFramePr>
        <p:xfrm>
          <a:off x="775062" y="5676989"/>
          <a:ext cx="10641876" cy="1024709"/>
        </p:xfrm>
        <a:graphic>
          <a:graphicData uri="http://schemas.openxmlformats.org/drawingml/2006/table">
            <a:tbl>
              <a:tblPr firstRow="1" bandRow="1">
                <a:tableStyleId>{7DF18680-E054-41AD-8BC1-D1AEF772440D}</a:tableStyleId>
              </a:tblPr>
              <a:tblGrid>
                <a:gridCol w="1520268">
                  <a:extLst>
                    <a:ext uri="{9D8B030D-6E8A-4147-A177-3AD203B41FA5}">
                      <a16:colId xmlns:a16="http://schemas.microsoft.com/office/drawing/2014/main" val="2671991284"/>
                    </a:ext>
                  </a:extLst>
                </a:gridCol>
                <a:gridCol w="1520268">
                  <a:extLst>
                    <a:ext uri="{9D8B030D-6E8A-4147-A177-3AD203B41FA5}">
                      <a16:colId xmlns:a16="http://schemas.microsoft.com/office/drawing/2014/main" val="623849803"/>
                    </a:ext>
                  </a:extLst>
                </a:gridCol>
                <a:gridCol w="1520268">
                  <a:extLst>
                    <a:ext uri="{9D8B030D-6E8A-4147-A177-3AD203B41FA5}">
                      <a16:colId xmlns:a16="http://schemas.microsoft.com/office/drawing/2014/main" val="2469988051"/>
                    </a:ext>
                  </a:extLst>
                </a:gridCol>
                <a:gridCol w="1520268">
                  <a:extLst>
                    <a:ext uri="{9D8B030D-6E8A-4147-A177-3AD203B41FA5}">
                      <a16:colId xmlns:a16="http://schemas.microsoft.com/office/drawing/2014/main" val="3449406880"/>
                    </a:ext>
                  </a:extLst>
                </a:gridCol>
                <a:gridCol w="1520268">
                  <a:extLst>
                    <a:ext uri="{9D8B030D-6E8A-4147-A177-3AD203B41FA5}">
                      <a16:colId xmlns:a16="http://schemas.microsoft.com/office/drawing/2014/main" val="3795147278"/>
                    </a:ext>
                  </a:extLst>
                </a:gridCol>
                <a:gridCol w="1520268">
                  <a:extLst>
                    <a:ext uri="{9D8B030D-6E8A-4147-A177-3AD203B41FA5}">
                      <a16:colId xmlns:a16="http://schemas.microsoft.com/office/drawing/2014/main" val="3993767209"/>
                    </a:ext>
                  </a:extLst>
                </a:gridCol>
                <a:gridCol w="1520268">
                  <a:extLst>
                    <a:ext uri="{9D8B030D-6E8A-4147-A177-3AD203B41FA5}">
                      <a16:colId xmlns:a16="http://schemas.microsoft.com/office/drawing/2014/main" val="2573322722"/>
                    </a:ext>
                  </a:extLst>
                </a:gridCol>
              </a:tblGrid>
              <a:tr h="648811">
                <a:tc>
                  <a:txBody>
                    <a:bodyPr/>
                    <a:lstStyle/>
                    <a:p>
                      <a:r>
                        <a:rPr lang="en-US" dirty="0"/>
                        <a:t>Sunday</a:t>
                      </a:r>
                    </a:p>
                  </a:txBody>
                  <a:tcPr/>
                </a:tc>
                <a:tc>
                  <a:txBody>
                    <a:bodyPr/>
                    <a:lstStyle/>
                    <a:p>
                      <a:r>
                        <a:rPr lang="en-US" dirty="0"/>
                        <a:t>Monday</a:t>
                      </a:r>
                    </a:p>
                  </a:txBody>
                  <a:tcPr/>
                </a:tc>
                <a:tc>
                  <a:txBody>
                    <a:bodyPr/>
                    <a:lstStyle/>
                    <a:p>
                      <a:r>
                        <a:rPr lang="en-US" dirty="0"/>
                        <a:t>Tuesday</a:t>
                      </a:r>
                    </a:p>
                  </a:txBody>
                  <a:tcPr/>
                </a:tc>
                <a:tc>
                  <a:txBody>
                    <a:bodyPr/>
                    <a:lstStyle/>
                    <a:p>
                      <a:r>
                        <a:rPr lang="en-US" dirty="0"/>
                        <a:t>Wednesday</a:t>
                      </a:r>
                    </a:p>
                  </a:txBody>
                  <a:tcPr/>
                </a:tc>
                <a:tc>
                  <a:txBody>
                    <a:bodyPr/>
                    <a:lstStyle/>
                    <a:p>
                      <a:r>
                        <a:rPr lang="en-US" dirty="0"/>
                        <a:t>Thursday</a:t>
                      </a:r>
                    </a:p>
                  </a:txBody>
                  <a:tcPr/>
                </a:tc>
                <a:tc>
                  <a:txBody>
                    <a:bodyPr/>
                    <a:lstStyle/>
                    <a:p>
                      <a:r>
                        <a:rPr lang="en-US" dirty="0"/>
                        <a:t>Friday</a:t>
                      </a:r>
                    </a:p>
                  </a:txBody>
                  <a:tcPr/>
                </a:tc>
                <a:tc>
                  <a:txBody>
                    <a:bodyPr/>
                    <a:lstStyle/>
                    <a:p>
                      <a:r>
                        <a:rPr lang="en-US" dirty="0"/>
                        <a:t>Saturday</a:t>
                      </a:r>
                    </a:p>
                  </a:txBody>
                  <a:tcPr/>
                </a:tc>
                <a:extLst>
                  <a:ext uri="{0D108BD9-81ED-4DB2-BD59-A6C34878D82A}">
                    <a16:rowId xmlns:a16="http://schemas.microsoft.com/office/drawing/2014/main" val="213197678"/>
                  </a:ext>
                </a:extLst>
              </a:tr>
              <a:tr h="375898">
                <a:tc>
                  <a:txBody>
                    <a:bodyPr/>
                    <a:lstStyle/>
                    <a:p>
                      <a:r>
                        <a:rPr lang="en-US" dirty="0">
                          <a:solidFill>
                            <a:schemeClr val="tx1"/>
                          </a:solidFill>
                        </a:rPr>
                        <a:t>1,440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rial" panose="020B0604020202020204"/>
                          <a:ea typeface="+mn-ea"/>
                          <a:cs typeface="+mn-cs"/>
                        </a:rPr>
                        <a:t>984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rial" panose="020B0604020202020204"/>
                          <a:ea typeface="+mn-ea"/>
                          <a:cs typeface="+mn-cs"/>
                        </a:rPr>
                        <a:t>1,235</a:t>
                      </a:r>
                    </a:p>
                  </a:txBody>
                  <a:tcPr/>
                </a:tc>
                <a:tc>
                  <a:txBody>
                    <a:bodyPr/>
                    <a:lstStyle/>
                    <a:p>
                      <a:r>
                        <a:rPr lang="en-US" dirty="0">
                          <a:solidFill>
                            <a:schemeClr val="tx1"/>
                          </a:solidFill>
                        </a:rPr>
                        <a:t>855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rial" panose="020B0604020202020204"/>
                          <a:ea typeface="+mn-ea"/>
                          <a:cs typeface="+mn-cs"/>
                        </a:rPr>
                        <a:t>1,440</a:t>
                      </a:r>
                      <a:endParaRPr kumimoji="0" lang="en-US" sz="18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rial" panose="020B0604020202020204"/>
                          <a:ea typeface="+mn-ea"/>
                          <a:cs typeface="+mn-cs"/>
                        </a:rPr>
                        <a:t>1,300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rial" panose="020B0604020202020204"/>
                          <a:ea typeface="+mn-ea"/>
                          <a:cs typeface="+mn-cs"/>
                        </a:rPr>
                        <a:t>500</a:t>
                      </a:r>
                    </a:p>
                  </a:txBody>
                  <a:tcPr/>
                </a:tc>
                <a:extLst>
                  <a:ext uri="{0D108BD9-81ED-4DB2-BD59-A6C34878D82A}">
                    <a16:rowId xmlns:a16="http://schemas.microsoft.com/office/drawing/2014/main" val="580076455"/>
                  </a:ext>
                </a:extLst>
              </a:tr>
            </a:tbl>
          </a:graphicData>
        </a:graphic>
      </p:graphicFrame>
    </p:spTree>
    <p:extLst>
      <p:ext uri="{BB962C8B-B14F-4D97-AF65-F5344CB8AC3E}">
        <p14:creationId xmlns:p14="http://schemas.microsoft.com/office/powerpoint/2010/main" val="18080366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E9646-A289-31D6-F5CE-81DFA46374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221BFB-99F8-8EB6-4917-A3F63B8B794B}"/>
              </a:ext>
            </a:extLst>
          </p:cNvPr>
          <p:cNvSpPr>
            <a:spLocks noGrp="1"/>
          </p:cNvSpPr>
          <p:nvPr>
            <p:ph type="title"/>
          </p:nvPr>
        </p:nvSpPr>
        <p:spPr/>
        <p:txBody>
          <a:bodyPr>
            <a:normAutofit/>
          </a:bodyPr>
          <a:lstStyle/>
          <a:p>
            <a:r>
              <a:rPr lang="en-US" dirty="0"/>
              <a:t>Valid Data Questions:</a:t>
            </a:r>
          </a:p>
        </p:txBody>
      </p:sp>
      <p:sp>
        <p:nvSpPr>
          <p:cNvPr id="3" name="Content Placeholder 2">
            <a:extLst>
              <a:ext uri="{FF2B5EF4-FFF2-40B4-BE49-F238E27FC236}">
                <a16:creationId xmlns:a16="http://schemas.microsoft.com/office/drawing/2014/main" id="{F5F4C138-0F50-15FF-153F-A7BEF68B2C26}"/>
              </a:ext>
            </a:extLst>
          </p:cNvPr>
          <p:cNvSpPr>
            <a:spLocks noGrp="1"/>
          </p:cNvSpPr>
          <p:nvPr>
            <p:ph idx="1"/>
          </p:nvPr>
        </p:nvSpPr>
        <p:spPr>
          <a:xfrm>
            <a:off x="838199" y="2116393"/>
            <a:ext cx="10681355" cy="4199566"/>
          </a:xfrm>
        </p:spPr>
        <p:txBody>
          <a:bodyPr>
            <a:normAutofit/>
          </a:bodyPr>
          <a:lstStyle/>
          <a:p>
            <a:pPr marL="0" indent="0">
              <a:buNone/>
            </a:pPr>
            <a:r>
              <a:rPr lang="en-US" dirty="0"/>
              <a:t>How do you define a valid wear period?</a:t>
            </a:r>
          </a:p>
          <a:p>
            <a:pPr marL="0" indent="0">
              <a:buNone/>
            </a:pPr>
            <a:endParaRPr lang="en-US" dirty="0"/>
          </a:p>
          <a:p>
            <a:pPr marL="0" indent="0">
              <a:buNone/>
            </a:pPr>
            <a:r>
              <a:rPr lang="en-US" dirty="0"/>
              <a:t>Other considerations:</a:t>
            </a:r>
          </a:p>
          <a:p>
            <a:pPr marL="0" indent="0">
              <a:buNone/>
            </a:pPr>
            <a:r>
              <a:rPr lang="en-US" dirty="0"/>
              <a:t>Weekday vs Weekend days</a:t>
            </a:r>
          </a:p>
          <a:p>
            <a:pPr marL="0" indent="0">
              <a:buNone/>
            </a:pPr>
            <a:r>
              <a:rPr lang="en-US" dirty="0" err="1"/>
              <a:t>Shiftworkers</a:t>
            </a:r>
            <a:endParaRPr lang="en-US" dirty="0"/>
          </a:p>
          <a:p>
            <a:pPr marL="0" indent="0">
              <a:buNone/>
            </a:pPr>
            <a:r>
              <a:rPr lang="en-US" dirty="0"/>
              <a:t>Irregular sleep and waketimes</a:t>
            </a:r>
          </a:p>
          <a:p>
            <a:pPr marL="0" indent="0">
              <a:buNone/>
            </a:pPr>
            <a:r>
              <a:rPr lang="en-US" dirty="0"/>
              <a:t>Normal behavior </a:t>
            </a:r>
          </a:p>
          <a:p>
            <a:pPr marL="0" indent="0">
              <a:buNone/>
            </a:pPr>
            <a:r>
              <a:rPr lang="en-US" dirty="0"/>
              <a:t>Inclusion criteria</a:t>
            </a:r>
          </a:p>
          <a:p>
            <a:pPr marL="0" indent="0">
              <a:buNone/>
            </a:pPr>
            <a:endParaRPr lang="en-US" dirty="0"/>
          </a:p>
          <a:p>
            <a:endParaRPr lang="en-US" dirty="0"/>
          </a:p>
        </p:txBody>
      </p:sp>
    </p:spTree>
    <p:extLst>
      <p:ext uri="{BB962C8B-B14F-4D97-AF65-F5344CB8AC3E}">
        <p14:creationId xmlns:p14="http://schemas.microsoft.com/office/powerpoint/2010/main" val="42189153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8D56B-4848-D8ED-0221-E3375259FC93}"/>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B1DB063-0190-20A3-2AC5-13BBAF6E8DA9}"/>
              </a:ext>
            </a:extLst>
          </p:cNvPr>
          <p:cNvSpPr>
            <a:spLocks noGrp="1"/>
          </p:cNvSpPr>
          <p:nvPr>
            <p:ph type="title"/>
          </p:nvPr>
        </p:nvSpPr>
        <p:spPr/>
        <p:txBody>
          <a:bodyPr/>
          <a:lstStyle/>
          <a:p>
            <a:r>
              <a:rPr lang="en-US" dirty="0"/>
              <a:t>What questions do you have?</a:t>
            </a:r>
          </a:p>
        </p:txBody>
      </p:sp>
      <p:pic>
        <p:nvPicPr>
          <p:cNvPr id="1026" name="Picture 2" descr="First World Problems Meme - Imgflip">
            <a:extLst>
              <a:ext uri="{FF2B5EF4-FFF2-40B4-BE49-F238E27FC236}">
                <a16:creationId xmlns:a16="http://schemas.microsoft.com/office/drawing/2014/main" id="{7C797E92-4DE9-71A8-7968-88ECB95B33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100" y="2282055"/>
            <a:ext cx="5257800" cy="349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3972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0CF7F-459D-B400-F2EC-6FFA4EC269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33AB9-4C02-5EF2-C830-7DC1B706ADD9}"/>
              </a:ext>
            </a:extLst>
          </p:cNvPr>
          <p:cNvSpPr>
            <a:spLocks noGrp="1"/>
          </p:cNvSpPr>
          <p:nvPr>
            <p:ph type="title"/>
          </p:nvPr>
        </p:nvSpPr>
        <p:spPr/>
        <p:txBody>
          <a:bodyPr/>
          <a:lstStyle/>
          <a:p>
            <a:r>
              <a:rPr lang="en-US" dirty="0"/>
              <a:t>Definitions of Physical Activity &amp; Sleep</a:t>
            </a:r>
          </a:p>
        </p:txBody>
      </p:sp>
      <p:pic>
        <p:nvPicPr>
          <p:cNvPr id="2050" name="Picture 2" descr="10 Memes That Explain Just How Much We Love Sleep – Crave Mattress">
            <a:extLst>
              <a:ext uri="{FF2B5EF4-FFF2-40B4-BE49-F238E27FC236}">
                <a16:creationId xmlns:a16="http://schemas.microsoft.com/office/drawing/2014/main" id="{11765D15-AC73-E7AB-300A-0584CA552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2131560"/>
            <a:ext cx="4572000"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1904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45F5B-675F-A063-33DF-0F4BD058D5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12A2B6-8D7E-1568-1F85-91913F44B5CC}"/>
              </a:ext>
            </a:extLst>
          </p:cNvPr>
          <p:cNvSpPr>
            <a:spLocks noGrp="1"/>
          </p:cNvSpPr>
          <p:nvPr>
            <p:ph type="title"/>
          </p:nvPr>
        </p:nvSpPr>
        <p:spPr/>
        <p:txBody>
          <a:bodyPr/>
          <a:lstStyle/>
          <a:p>
            <a:r>
              <a:rPr lang="en-US" dirty="0"/>
              <a:t>Definitions of Physical Activity &amp; Sleep</a:t>
            </a:r>
          </a:p>
        </p:txBody>
      </p:sp>
      <p:sp>
        <p:nvSpPr>
          <p:cNvPr id="3" name="Content Placeholder 2">
            <a:extLst>
              <a:ext uri="{FF2B5EF4-FFF2-40B4-BE49-F238E27FC236}">
                <a16:creationId xmlns:a16="http://schemas.microsoft.com/office/drawing/2014/main" id="{5B345625-98F2-45EF-5C5F-FA489F722B48}"/>
              </a:ext>
            </a:extLst>
          </p:cNvPr>
          <p:cNvSpPr>
            <a:spLocks noGrp="1"/>
          </p:cNvSpPr>
          <p:nvPr>
            <p:ph idx="1"/>
          </p:nvPr>
        </p:nvSpPr>
        <p:spPr>
          <a:xfrm>
            <a:off x="838200" y="2116393"/>
            <a:ext cx="10515600" cy="4060569"/>
          </a:xfrm>
        </p:spPr>
        <p:txBody>
          <a:bodyPr>
            <a:normAutofit/>
          </a:bodyPr>
          <a:lstStyle/>
          <a:p>
            <a:pPr marL="0" indent="0">
              <a:buNone/>
            </a:pPr>
            <a:r>
              <a:rPr lang="en-US" dirty="0"/>
              <a:t>Devices used for Physical Activity: </a:t>
            </a:r>
          </a:p>
          <a:p>
            <a:pPr marL="0" indent="0">
              <a:buNone/>
            </a:pPr>
            <a:r>
              <a:rPr lang="en-US" dirty="0" err="1"/>
              <a:t>ActivPal</a:t>
            </a:r>
            <a:r>
              <a:rPr lang="en-US" dirty="0"/>
              <a:t>(Movement + Posture –thigh)</a:t>
            </a:r>
          </a:p>
          <a:p>
            <a:pPr marL="0" indent="0">
              <a:buNone/>
            </a:pPr>
            <a:r>
              <a:rPr lang="en-US" dirty="0"/>
              <a:t>Armband (</a:t>
            </a:r>
            <a:r>
              <a:rPr lang="en-US" dirty="0" err="1"/>
              <a:t>Movement+Skin</a:t>
            </a:r>
            <a:r>
              <a:rPr lang="en-US" dirty="0"/>
              <a:t> </a:t>
            </a:r>
            <a:r>
              <a:rPr lang="en-US" dirty="0" err="1"/>
              <a:t>Temp+Heat</a:t>
            </a:r>
            <a:r>
              <a:rPr lang="en-US" dirty="0"/>
              <a:t> flux+ timestamp button—</a:t>
            </a:r>
            <a:r>
              <a:rPr lang="en-US" dirty="0" err="1"/>
              <a:t>Tricep</a:t>
            </a:r>
            <a:r>
              <a:rPr lang="en-US" dirty="0"/>
              <a:t>/Upper arm)</a:t>
            </a:r>
          </a:p>
          <a:p>
            <a:pPr marL="0" indent="0">
              <a:buNone/>
            </a:pPr>
            <a:endParaRPr lang="en-US" dirty="0"/>
          </a:p>
          <a:p>
            <a:pPr marL="0" indent="0">
              <a:buNone/>
            </a:pPr>
            <a:r>
              <a:rPr lang="en-US" dirty="0"/>
              <a:t>Devices used for Sleep: </a:t>
            </a:r>
          </a:p>
          <a:p>
            <a:pPr marL="0" indent="0">
              <a:buNone/>
            </a:pPr>
            <a:r>
              <a:rPr lang="en-US" dirty="0" err="1"/>
              <a:t>ActiWatch</a:t>
            </a:r>
            <a:r>
              <a:rPr lang="en-US" dirty="0"/>
              <a:t> (Movement + Light Sensor + timestamp button)</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2173639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15DD5-E335-6F5F-D195-0ADE4C568F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D4A536-E2C7-7419-8E68-D8DC394B16C7}"/>
              </a:ext>
            </a:extLst>
          </p:cNvPr>
          <p:cNvSpPr>
            <a:spLocks noGrp="1"/>
          </p:cNvSpPr>
          <p:nvPr>
            <p:ph type="title"/>
          </p:nvPr>
        </p:nvSpPr>
        <p:spPr/>
        <p:txBody>
          <a:bodyPr/>
          <a:lstStyle/>
          <a:p>
            <a:r>
              <a:rPr lang="en-US" dirty="0"/>
              <a:t>Definitions of Physical Activity &amp; Sleep</a:t>
            </a:r>
          </a:p>
        </p:txBody>
      </p:sp>
      <p:sp>
        <p:nvSpPr>
          <p:cNvPr id="3" name="Cloud 2">
            <a:extLst>
              <a:ext uri="{FF2B5EF4-FFF2-40B4-BE49-F238E27FC236}">
                <a16:creationId xmlns:a16="http://schemas.microsoft.com/office/drawing/2014/main" id="{DAD576FA-A728-51EB-AEF3-B24F0896605A}"/>
              </a:ext>
            </a:extLst>
          </p:cNvPr>
          <p:cNvSpPr/>
          <p:nvPr/>
        </p:nvSpPr>
        <p:spPr>
          <a:xfrm>
            <a:off x="3357154" y="1937006"/>
            <a:ext cx="5477692" cy="3222171"/>
          </a:xfrm>
          <a:prstGeom prst="cloud">
            <a:avLst/>
          </a:prstGeom>
          <a:ln>
            <a:solidFill>
              <a:srgbClr val="FFC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0" i="0" dirty="0">
                <a:solidFill>
                  <a:srgbClr val="212121"/>
                </a:solidFill>
                <a:effectLst/>
                <a:latin typeface="BlinkMacSystemFont"/>
              </a:rPr>
              <a:t>One metabolic equivalent (MET) is defined as the amount of oxygen consumed while sitting at rest and is equal to 3.5 ml O2 per kg body weight x min. </a:t>
            </a:r>
            <a:endParaRPr lang="en-US" dirty="0"/>
          </a:p>
        </p:txBody>
      </p:sp>
    </p:spTree>
    <p:extLst>
      <p:ext uri="{BB962C8B-B14F-4D97-AF65-F5344CB8AC3E}">
        <p14:creationId xmlns:p14="http://schemas.microsoft.com/office/powerpoint/2010/main" val="19556947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200CD-298A-58E8-CC55-09A4A2232C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8EE97A-DA1C-79C7-F8E9-55E8AD8EE5DE}"/>
              </a:ext>
            </a:extLst>
          </p:cNvPr>
          <p:cNvSpPr>
            <a:spLocks noGrp="1"/>
          </p:cNvSpPr>
          <p:nvPr>
            <p:ph type="title"/>
          </p:nvPr>
        </p:nvSpPr>
        <p:spPr/>
        <p:txBody>
          <a:bodyPr/>
          <a:lstStyle/>
          <a:p>
            <a:r>
              <a:rPr lang="en-US" dirty="0"/>
              <a:t>Definitions of Physical Activity &amp; Sleep</a:t>
            </a:r>
          </a:p>
        </p:txBody>
      </p:sp>
      <p:pic>
        <p:nvPicPr>
          <p:cNvPr id="3074" name="Picture 2" descr="Metabolic equivalent (MET): Pick the best exercise for longevity.">
            <a:extLst>
              <a:ext uri="{FF2B5EF4-FFF2-40B4-BE49-F238E27FC236}">
                <a16:creationId xmlns:a16="http://schemas.microsoft.com/office/drawing/2014/main" id="{E1304C88-6367-C60A-389D-37F99AB8CD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7247" y="1661660"/>
            <a:ext cx="7197505" cy="4048596"/>
          </a:xfrm>
          <a:prstGeom prst="rect">
            <a:avLst/>
          </a:prstGeom>
          <a:noFill/>
          <a:extLst>
            <a:ext uri="{909E8E84-426E-40DD-AFC4-6F175D3DCCD1}">
              <a14:hiddenFill xmlns:a14="http://schemas.microsoft.com/office/drawing/2010/main">
                <a:solidFill>
                  <a:srgbClr val="FFFFFF"/>
                </a:solidFill>
              </a14:hiddenFill>
            </a:ext>
          </a:extLst>
        </p:spPr>
      </p:pic>
      <p:sp>
        <p:nvSpPr>
          <p:cNvPr id="4" name="Cloud 3">
            <a:extLst>
              <a:ext uri="{FF2B5EF4-FFF2-40B4-BE49-F238E27FC236}">
                <a16:creationId xmlns:a16="http://schemas.microsoft.com/office/drawing/2014/main" id="{1346B287-23FE-8392-4F91-841A7A0FD8FF}"/>
              </a:ext>
            </a:extLst>
          </p:cNvPr>
          <p:cNvSpPr/>
          <p:nvPr/>
        </p:nvSpPr>
        <p:spPr>
          <a:xfrm>
            <a:off x="223319" y="2439908"/>
            <a:ext cx="1973655" cy="989092"/>
          </a:xfrm>
          <a:prstGeom prst="cloud">
            <a:avLst/>
          </a:prstGeom>
          <a:ln>
            <a:solidFill>
              <a:srgbClr val="FFC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0" i="0" dirty="0">
                <a:solidFill>
                  <a:srgbClr val="212121"/>
                </a:solidFill>
                <a:effectLst/>
                <a:latin typeface="BlinkMacSystemFont"/>
              </a:rPr>
              <a:t>LPA</a:t>
            </a:r>
          </a:p>
          <a:p>
            <a:pPr algn="ctr"/>
            <a:r>
              <a:rPr lang="en-US" dirty="0">
                <a:solidFill>
                  <a:srgbClr val="212121"/>
                </a:solidFill>
                <a:latin typeface="BlinkMacSystemFont"/>
              </a:rPr>
              <a:t>&gt;1.5 and &lt;3</a:t>
            </a:r>
            <a:endParaRPr lang="en-US" dirty="0"/>
          </a:p>
        </p:txBody>
      </p:sp>
      <p:sp>
        <p:nvSpPr>
          <p:cNvPr id="5" name="Cloud 4">
            <a:extLst>
              <a:ext uri="{FF2B5EF4-FFF2-40B4-BE49-F238E27FC236}">
                <a16:creationId xmlns:a16="http://schemas.microsoft.com/office/drawing/2014/main" id="{24390E78-DAAC-1CD1-7ED2-673785AE01DD}"/>
              </a:ext>
            </a:extLst>
          </p:cNvPr>
          <p:cNvSpPr/>
          <p:nvPr/>
        </p:nvSpPr>
        <p:spPr>
          <a:xfrm>
            <a:off x="431548" y="4264182"/>
            <a:ext cx="1765426" cy="847007"/>
          </a:xfrm>
          <a:prstGeom prst="cloud">
            <a:avLst/>
          </a:prstGeom>
          <a:ln>
            <a:solidFill>
              <a:srgbClr val="FFC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0" i="0" dirty="0">
                <a:solidFill>
                  <a:srgbClr val="212121"/>
                </a:solidFill>
                <a:effectLst/>
                <a:latin typeface="BlinkMacSystemFont"/>
              </a:rPr>
              <a:t>MPA</a:t>
            </a:r>
          </a:p>
          <a:p>
            <a:pPr algn="ctr"/>
            <a:r>
              <a:rPr lang="en-US" u="sng" dirty="0">
                <a:solidFill>
                  <a:srgbClr val="212121"/>
                </a:solidFill>
                <a:latin typeface="BlinkMacSystemFont"/>
              </a:rPr>
              <a:t>&gt;</a:t>
            </a:r>
            <a:r>
              <a:rPr lang="en-US" dirty="0">
                <a:solidFill>
                  <a:srgbClr val="212121"/>
                </a:solidFill>
                <a:latin typeface="BlinkMacSystemFont"/>
              </a:rPr>
              <a:t>3 and &lt;6 </a:t>
            </a:r>
            <a:endParaRPr lang="en-US" dirty="0"/>
          </a:p>
        </p:txBody>
      </p:sp>
      <p:sp>
        <p:nvSpPr>
          <p:cNvPr id="6" name="Cloud 5">
            <a:extLst>
              <a:ext uri="{FF2B5EF4-FFF2-40B4-BE49-F238E27FC236}">
                <a16:creationId xmlns:a16="http://schemas.microsoft.com/office/drawing/2014/main" id="{7DCDAFF1-A4FD-574B-14E5-2C9F16107BB2}"/>
              </a:ext>
            </a:extLst>
          </p:cNvPr>
          <p:cNvSpPr/>
          <p:nvPr/>
        </p:nvSpPr>
        <p:spPr>
          <a:xfrm>
            <a:off x="9850171" y="3480621"/>
            <a:ext cx="1819370" cy="783561"/>
          </a:xfrm>
          <a:prstGeom prst="cloud">
            <a:avLst/>
          </a:prstGeom>
          <a:ln>
            <a:solidFill>
              <a:srgbClr val="FFC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0" i="0" dirty="0">
                <a:solidFill>
                  <a:srgbClr val="212121"/>
                </a:solidFill>
                <a:effectLst/>
                <a:latin typeface="BlinkMacSystemFont"/>
              </a:rPr>
              <a:t>VPA</a:t>
            </a:r>
          </a:p>
          <a:p>
            <a:pPr algn="ctr"/>
            <a:r>
              <a:rPr lang="en-US" u="sng" dirty="0">
                <a:solidFill>
                  <a:srgbClr val="212121"/>
                </a:solidFill>
                <a:latin typeface="BlinkMacSystemFont"/>
              </a:rPr>
              <a:t>&gt;</a:t>
            </a:r>
            <a:r>
              <a:rPr lang="en-US" dirty="0">
                <a:solidFill>
                  <a:srgbClr val="212121"/>
                </a:solidFill>
                <a:latin typeface="BlinkMacSystemFont"/>
              </a:rPr>
              <a:t>6</a:t>
            </a:r>
            <a:endParaRPr lang="en-US" dirty="0"/>
          </a:p>
        </p:txBody>
      </p:sp>
      <p:sp>
        <p:nvSpPr>
          <p:cNvPr id="7" name="Cloud 6">
            <a:extLst>
              <a:ext uri="{FF2B5EF4-FFF2-40B4-BE49-F238E27FC236}">
                <a16:creationId xmlns:a16="http://schemas.microsoft.com/office/drawing/2014/main" id="{7F0487ED-4C3E-DB0F-5CBB-33BC39A8E549}"/>
              </a:ext>
            </a:extLst>
          </p:cNvPr>
          <p:cNvSpPr/>
          <p:nvPr/>
        </p:nvSpPr>
        <p:spPr>
          <a:xfrm>
            <a:off x="4857372" y="5939693"/>
            <a:ext cx="2477255" cy="879544"/>
          </a:xfrm>
          <a:prstGeom prst="cloud">
            <a:avLst/>
          </a:prstGeom>
          <a:ln>
            <a:solidFill>
              <a:srgbClr val="FFC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0" i="0" dirty="0">
                <a:solidFill>
                  <a:srgbClr val="212121"/>
                </a:solidFill>
                <a:effectLst/>
                <a:latin typeface="BlinkMacSystemFont"/>
              </a:rPr>
              <a:t>Sedentary </a:t>
            </a:r>
            <a:r>
              <a:rPr lang="en-US" b="0" i="0" u="sng" dirty="0">
                <a:solidFill>
                  <a:srgbClr val="212121"/>
                </a:solidFill>
                <a:effectLst/>
                <a:latin typeface="BlinkMacSystemFont"/>
              </a:rPr>
              <a:t>&lt;</a:t>
            </a:r>
            <a:r>
              <a:rPr lang="en-US" b="0" i="0" dirty="0">
                <a:solidFill>
                  <a:srgbClr val="212121"/>
                </a:solidFill>
                <a:effectLst/>
                <a:latin typeface="BlinkMacSystemFont"/>
              </a:rPr>
              <a:t>1.5</a:t>
            </a:r>
          </a:p>
          <a:p>
            <a:pPr algn="ctr"/>
            <a:r>
              <a:rPr lang="en-US" dirty="0">
                <a:solidFill>
                  <a:srgbClr val="212121"/>
                </a:solidFill>
                <a:latin typeface="BlinkMacSystemFont"/>
              </a:rPr>
              <a:t>Exclude Sleep!</a:t>
            </a:r>
            <a:endParaRPr lang="en-US" dirty="0"/>
          </a:p>
        </p:txBody>
      </p:sp>
    </p:spTree>
    <p:extLst>
      <p:ext uri="{BB962C8B-B14F-4D97-AF65-F5344CB8AC3E}">
        <p14:creationId xmlns:p14="http://schemas.microsoft.com/office/powerpoint/2010/main" val="36699373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9C56F-D4ED-5352-C2CC-F51126463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2D043E-F05C-6499-7BDC-77AC7E6509A8}"/>
              </a:ext>
            </a:extLst>
          </p:cNvPr>
          <p:cNvSpPr>
            <a:spLocks noGrp="1"/>
          </p:cNvSpPr>
          <p:nvPr>
            <p:ph type="title"/>
          </p:nvPr>
        </p:nvSpPr>
        <p:spPr>
          <a:xfrm>
            <a:off x="838200" y="918307"/>
            <a:ext cx="10515600" cy="1567718"/>
          </a:xfrm>
        </p:spPr>
        <p:txBody>
          <a:bodyPr>
            <a:normAutofit fontScale="90000"/>
          </a:bodyPr>
          <a:lstStyle/>
          <a:p>
            <a:r>
              <a:rPr lang="en-US" dirty="0"/>
              <a:t>Programmer’s Tip:</a:t>
            </a:r>
            <a:br>
              <a:rPr lang="en-US" dirty="0"/>
            </a:br>
            <a:r>
              <a:rPr lang="en-US" dirty="0"/>
              <a:t>Automate the </a:t>
            </a:r>
            <a:br>
              <a:rPr lang="en-US" dirty="0"/>
            </a:br>
            <a:r>
              <a:rPr lang="en-US" dirty="0"/>
              <a:t>variable creation</a:t>
            </a:r>
          </a:p>
        </p:txBody>
      </p:sp>
      <p:pic>
        <p:nvPicPr>
          <p:cNvPr id="4" name="Picture 3">
            <a:extLst>
              <a:ext uri="{FF2B5EF4-FFF2-40B4-BE49-F238E27FC236}">
                <a16:creationId xmlns:a16="http://schemas.microsoft.com/office/drawing/2014/main" id="{C3505AE3-5058-4260-A595-D708DC2FD1A2}"/>
              </a:ext>
            </a:extLst>
          </p:cNvPr>
          <p:cNvPicPr>
            <a:picLocks noChangeAspect="1"/>
          </p:cNvPicPr>
          <p:nvPr/>
        </p:nvPicPr>
        <p:blipFill>
          <a:blip r:embed="rId2"/>
          <a:stretch>
            <a:fillRect/>
          </a:stretch>
        </p:blipFill>
        <p:spPr>
          <a:xfrm>
            <a:off x="5752903" y="796369"/>
            <a:ext cx="6210300" cy="5981700"/>
          </a:xfrm>
          <a:prstGeom prst="rect">
            <a:avLst/>
          </a:prstGeom>
        </p:spPr>
      </p:pic>
      <p:sp>
        <p:nvSpPr>
          <p:cNvPr id="5" name="Content Placeholder 4">
            <a:extLst>
              <a:ext uri="{FF2B5EF4-FFF2-40B4-BE49-F238E27FC236}">
                <a16:creationId xmlns:a16="http://schemas.microsoft.com/office/drawing/2014/main" id="{DFD07D74-80F4-F7D6-F4E8-02C509014BBF}"/>
              </a:ext>
            </a:extLst>
          </p:cNvPr>
          <p:cNvSpPr>
            <a:spLocks noGrp="1"/>
          </p:cNvSpPr>
          <p:nvPr>
            <p:ph idx="1"/>
          </p:nvPr>
        </p:nvSpPr>
        <p:spPr>
          <a:xfrm>
            <a:off x="619322" y="5939693"/>
            <a:ext cx="10515600" cy="613227"/>
          </a:xfrm>
        </p:spPr>
        <p:txBody>
          <a:bodyPr/>
          <a:lstStyle/>
          <a:p>
            <a:pPr marL="0" indent="0">
              <a:buNone/>
            </a:pPr>
            <a:r>
              <a:rPr lang="en-US" dirty="0"/>
              <a:t>CSP2024_Program3_PA.sas</a:t>
            </a:r>
          </a:p>
        </p:txBody>
      </p:sp>
    </p:spTree>
    <p:extLst>
      <p:ext uri="{BB962C8B-B14F-4D97-AF65-F5344CB8AC3E}">
        <p14:creationId xmlns:p14="http://schemas.microsoft.com/office/powerpoint/2010/main" val="2285768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8909D-C28F-82D2-EF1F-7A7D413434F0}"/>
              </a:ext>
            </a:extLst>
          </p:cNvPr>
          <p:cNvSpPr>
            <a:spLocks noGrp="1"/>
          </p:cNvSpPr>
          <p:nvPr>
            <p:ph type="title"/>
          </p:nvPr>
        </p:nvSpPr>
        <p:spPr/>
        <p:txBody>
          <a:bodyPr/>
          <a:lstStyle/>
          <a:p>
            <a:r>
              <a:rPr lang="en-US" dirty="0"/>
              <a:t>What do we mean by wearable data?</a:t>
            </a:r>
          </a:p>
        </p:txBody>
      </p:sp>
      <p:sp>
        <p:nvSpPr>
          <p:cNvPr id="3" name="Content Placeholder 2">
            <a:extLst>
              <a:ext uri="{FF2B5EF4-FFF2-40B4-BE49-F238E27FC236}">
                <a16:creationId xmlns:a16="http://schemas.microsoft.com/office/drawing/2014/main" id="{FF6B070A-4F45-9E26-29D8-9F8EFC4429A6}"/>
              </a:ext>
            </a:extLst>
          </p:cNvPr>
          <p:cNvSpPr>
            <a:spLocks noGrp="1"/>
          </p:cNvSpPr>
          <p:nvPr>
            <p:ph idx="1"/>
          </p:nvPr>
        </p:nvSpPr>
        <p:spPr>
          <a:xfrm>
            <a:off x="838200" y="1937006"/>
            <a:ext cx="6130771" cy="4060569"/>
          </a:xfrm>
        </p:spPr>
        <p:txBody>
          <a:bodyPr>
            <a:normAutofit/>
          </a:bodyPr>
          <a:lstStyle/>
          <a:p>
            <a:r>
              <a:rPr lang="en-US" dirty="0"/>
              <a:t>Wearable: Body-worn device that measures some aspect of human physiology and/or behavior</a:t>
            </a:r>
          </a:p>
          <a:p>
            <a:pPr lvl="1"/>
            <a:r>
              <a:rPr lang="en-US" dirty="0"/>
              <a:t>Activity trackers</a:t>
            </a:r>
          </a:p>
          <a:p>
            <a:pPr lvl="1"/>
            <a:r>
              <a:rPr lang="en-US" dirty="0"/>
              <a:t>Smartwatches</a:t>
            </a:r>
          </a:p>
          <a:p>
            <a:pPr lvl="1"/>
            <a:r>
              <a:rPr lang="en-US" dirty="0"/>
              <a:t>Biometric sensors</a:t>
            </a:r>
          </a:p>
          <a:p>
            <a:pPr lvl="1"/>
            <a:r>
              <a:rPr lang="en-US" dirty="0"/>
              <a:t>Smart Clothing</a:t>
            </a:r>
          </a:p>
          <a:p>
            <a:r>
              <a:rPr lang="en-US" dirty="0"/>
              <a:t>Provide continuous, real-time data in laboratory and real-world settings</a:t>
            </a:r>
          </a:p>
          <a:p>
            <a:endParaRPr lang="en-US" dirty="0"/>
          </a:p>
        </p:txBody>
      </p:sp>
      <p:pic>
        <p:nvPicPr>
          <p:cNvPr id="5" name="Picture 4">
            <a:extLst>
              <a:ext uri="{FF2B5EF4-FFF2-40B4-BE49-F238E27FC236}">
                <a16:creationId xmlns:a16="http://schemas.microsoft.com/office/drawing/2014/main" id="{6B36CEE3-3AE0-688D-FDF8-2627455A29EF}"/>
              </a:ext>
            </a:extLst>
          </p:cNvPr>
          <p:cNvPicPr>
            <a:picLocks noChangeAspect="1"/>
          </p:cNvPicPr>
          <p:nvPr/>
        </p:nvPicPr>
        <p:blipFill>
          <a:blip r:embed="rId3"/>
          <a:stretch>
            <a:fillRect/>
          </a:stretch>
        </p:blipFill>
        <p:spPr>
          <a:xfrm>
            <a:off x="6798105" y="2021327"/>
            <a:ext cx="5150696" cy="3766914"/>
          </a:xfrm>
          <a:prstGeom prst="rect">
            <a:avLst/>
          </a:prstGeom>
        </p:spPr>
      </p:pic>
      <p:sp>
        <p:nvSpPr>
          <p:cNvPr id="6" name="TextBox 5">
            <a:extLst>
              <a:ext uri="{FF2B5EF4-FFF2-40B4-BE49-F238E27FC236}">
                <a16:creationId xmlns:a16="http://schemas.microsoft.com/office/drawing/2014/main" id="{D8C0AA1F-3559-50BF-9E59-2FDC700EED30}"/>
              </a:ext>
            </a:extLst>
          </p:cNvPr>
          <p:cNvSpPr txBox="1"/>
          <p:nvPr/>
        </p:nvSpPr>
        <p:spPr>
          <a:xfrm>
            <a:off x="6691520" y="5801541"/>
            <a:ext cx="5500480" cy="307777"/>
          </a:xfrm>
          <a:prstGeom prst="rect">
            <a:avLst/>
          </a:prstGeom>
          <a:noFill/>
        </p:spPr>
        <p:txBody>
          <a:bodyPr wrap="none" rtlCol="0">
            <a:spAutoFit/>
          </a:bodyPr>
          <a:lstStyle/>
          <a:p>
            <a:r>
              <a:rPr lang="en-US" sz="1400" dirty="0"/>
              <a:t>Photo from Vijayan, Connolly, Condell, McKelvey, &amp; Gardiner, 2021</a:t>
            </a:r>
          </a:p>
        </p:txBody>
      </p:sp>
    </p:spTree>
    <p:extLst>
      <p:ext uri="{BB962C8B-B14F-4D97-AF65-F5344CB8AC3E}">
        <p14:creationId xmlns:p14="http://schemas.microsoft.com/office/powerpoint/2010/main" val="34050510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58F14-0282-4BBB-9673-6C86C6A531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C18370-1244-F9EE-4DC4-739206488B80}"/>
              </a:ext>
            </a:extLst>
          </p:cNvPr>
          <p:cNvSpPr>
            <a:spLocks noGrp="1"/>
          </p:cNvSpPr>
          <p:nvPr>
            <p:ph type="title"/>
          </p:nvPr>
        </p:nvSpPr>
        <p:spPr/>
        <p:txBody>
          <a:bodyPr/>
          <a:lstStyle/>
          <a:p>
            <a:r>
              <a:rPr lang="en-US" dirty="0"/>
              <a:t>Definitions of Physical Activity &amp; Sleep</a:t>
            </a:r>
          </a:p>
        </p:txBody>
      </p:sp>
      <p:sp>
        <p:nvSpPr>
          <p:cNvPr id="5" name="TextBox 4">
            <a:extLst>
              <a:ext uri="{FF2B5EF4-FFF2-40B4-BE49-F238E27FC236}">
                <a16:creationId xmlns:a16="http://schemas.microsoft.com/office/drawing/2014/main" id="{13FC359B-19EC-87AD-7AA6-BE9D6D9B50C6}"/>
              </a:ext>
            </a:extLst>
          </p:cNvPr>
          <p:cNvSpPr txBox="1"/>
          <p:nvPr/>
        </p:nvSpPr>
        <p:spPr>
          <a:xfrm>
            <a:off x="1637936" y="2891978"/>
            <a:ext cx="879566" cy="369332"/>
          </a:xfrm>
          <a:prstGeom prst="rect">
            <a:avLst/>
          </a:prstGeom>
          <a:noFill/>
        </p:spPr>
        <p:txBody>
          <a:bodyPr wrap="square" rtlCol="0">
            <a:spAutoFit/>
          </a:bodyPr>
          <a:lstStyle/>
          <a:p>
            <a:r>
              <a:rPr lang="en-US" dirty="0"/>
              <a:t>12:00</a:t>
            </a:r>
          </a:p>
        </p:txBody>
      </p:sp>
      <p:sp>
        <p:nvSpPr>
          <p:cNvPr id="6" name="TextBox 5">
            <a:extLst>
              <a:ext uri="{FF2B5EF4-FFF2-40B4-BE49-F238E27FC236}">
                <a16:creationId xmlns:a16="http://schemas.microsoft.com/office/drawing/2014/main" id="{D81756C6-EFBC-FF03-960C-0A7492A87DBB}"/>
              </a:ext>
            </a:extLst>
          </p:cNvPr>
          <p:cNvSpPr txBox="1"/>
          <p:nvPr/>
        </p:nvSpPr>
        <p:spPr>
          <a:xfrm>
            <a:off x="9727471" y="2886141"/>
            <a:ext cx="879566" cy="369332"/>
          </a:xfrm>
          <a:prstGeom prst="rect">
            <a:avLst/>
          </a:prstGeom>
          <a:noFill/>
        </p:spPr>
        <p:txBody>
          <a:bodyPr wrap="square" rtlCol="0">
            <a:spAutoFit/>
          </a:bodyPr>
          <a:lstStyle/>
          <a:p>
            <a:r>
              <a:rPr lang="en-US" dirty="0"/>
              <a:t>11:59</a:t>
            </a:r>
          </a:p>
        </p:txBody>
      </p:sp>
      <p:sp>
        <p:nvSpPr>
          <p:cNvPr id="7" name="TextBox 6">
            <a:extLst>
              <a:ext uri="{FF2B5EF4-FFF2-40B4-BE49-F238E27FC236}">
                <a16:creationId xmlns:a16="http://schemas.microsoft.com/office/drawing/2014/main" id="{599A1AEF-149A-10C2-4ACB-BF4E7E3528E9}"/>
              </a:ext>
            </a:extLst>
          </p:cNvPr>
          <p:cNvSpPr txBox="1"/>
          <p:nvPr/>
        </p:nvSpPr>
        <p:spPr>
          <a:xfrm>
            <a:off x="5746202" y="2886141"/>
            <a:ext cx="879566" cy="369332"/>
          </a:xfrm>
          <a:prstGeom prst="rect">
            <a:avLst/>
          </a:prstGeom>
          <a:noFill/>
        </p:spPr>
        <p:txBody>
          <a:bodyPr wrap="square" rtlCol="0">
            <a:spAutoFit/>
          </a:bodyPr>
          <a:lstStyle/>
          <a:p>
            <a:r>
              <a:rPr lang="en-US" dirty="0"/>
              <a:t>24:00</a:t>
            </a:r>
          </a:p>
        </p:txBody>
      </p:sp>
      <p:sp>
        <p:nvSpPr>
          <p:cNvPr id="8" name="Callout: Up Arrow 7">
            <a:extLst>
              <a:ext uri="{FF2B5EF4-FFF2-40B4-BE49-F238E27FC236}">
                <a16:creationId xmlns:a16="http://schemas.microsoft.com/office/drawing/2014/main" id="{A62EC2F5-3387-9D31-B876-6095081CD716}"/>
              </a:ext>
            </a:extLst>
          </p:cNvPr>
          <p:cNvSpPr/>
          <p:nvPr/>
        </p:nvSpPr>
        <p:spPr>
          <a:xfrm>
            <a:off x="3262312" y="3070807"/>
            <a:ext cx="2200275" cy="895216"/>
          </a:xfrm>
          <a:prstGeom prst="upArrowCallou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Sleep Onset</a:t>
            </a:r>
          </a:p>
        </p:txBody>
      </p:sp>
      <p:sp>
        <p:nvSpPr>
          <p:cNvPr id="9" name="Callout: Up Arrow 8">
            <a:extLst>
              <a:ext uri="{FF2B5EF4-FFF2-40B4-BE49-F238E27FC236}">
                <a16:creationId xmlns:a16="http://schemas.microsoft.com/office/drawing/2014/main" id="{DC64594C-CC0A-B11A-6EA9-B8B65A2D4AB2}"/>
              </a:ext>
            </a:extLst>
          </p:cNvPr>
          <p:cNvSpPr/>
          <p:nvPr/>
        </p:nvSpPr>
        <p:spPr>
          <a:xfrm>
            <a:off x="6729415" y="3028502"/>
            <a:ext cx="2200275" cy="895216"/>
          </a:xfrm>
          <a:prstGeom prst="upArrowCallou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Sleep Offset</a:t>
            </a:r>
          </a:p>
        </p:txBody>
      </p:sp>
      <p:sp>
        <p:nvSpPr>
          <p:cNvPr id="11" name="Callout: Up Arrow 10">
            <a:extLst>
              <a:ext uri="{FF2B5EF4-FFF2-40B4-BE49-F238E27FC236}">
                <a16:creationId xmlns:a16="http://schemas.microsoft.com/office/drawing/2014/main" id="{BACCE096-97D0-3C61-93DA-9B2B7516367C}"/>
              </a:ext>
            </a:extLst>
          </p:cNvPr>
          <p:cNvSpPr/>
          <p:nvPr/>
        </p:nvSpPr>
        <p:spPr>
          <a:xfrm>
            <a:off x="4995864" y="3923718"/>
            <a:ext cx="2200275" cy="895216"/>
          </a:xfrm>
          <a:prstGeom prst="upArrowCallou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Midpoint of Sleep</a:t>
            </a:r>
          </a:p>
        </p:txBody>
      </p:sp>
      <p:cxnSp>
        <p:nvCxnSpPr>
          <p:cNvPr id="15" name="Straight Connector 14">
            <a:extLst>
              <a:ext uri="{FF2B5EF4-FFF2-40B4-BE49-F238E27FC236}">
                <a16:creationId xmlns:a16="http://schemas.microsoft.com/office/drawing/2014/main" id="{F0510533-E41A-10FE-4221-EE330A11DA2F}"/>
              </a:ext>
            </a:extLst>
          </p:cNvPr>
          <p:cNvCxnSpPr>
            <a:cxnSpLocks/>
          </p:cNvCxnSpPr>
          <p:nvPr/>
        </p:nvCxnSpPr>
        <p:spPr>
          <a:xfrm>
            <a:off x="4357686" y="5485952"/>
            <a:ext cx="3476628" cy="0"/>
          </a:xfrm>
          <a:prstGeom prst="line">
            <a:avLst/>
          </a:prstGeom>
          <a:ln w="66675">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09DE326-0508-55BD-13B1-7801BCFAA66D}"/>
              </a:ext>
            </a:extLst>
          </p:cNvPr>
          <p:cNvSpPr txBox="1"/>
          <p:nvPr/>
        </p:nvSpPr>
        <p:spPr>
          <a:xfrm>
            <a:off x="5092990" y="5116620"/>
            <a:ext cx="2185989" cy="369332"/>
          </a:xfrm>
          <a:prstGeom prst="rect">
            <a:avLst/>
          </a:prstGeom>
          <a:noFill/>
        </p:spPr>
        <p:txBody>
          <a:bodyPr wrap="square" rtlCol="0">
            <a:spAutoFit/>
          </a:bodyPr>
          <a:lstStyle/>
          <a:p>
            <a:r>
              <a:rPr lang="en-US" dirty="0"/>
              <a:t>Total Sleep Time</a:t>
            </a:r>
          </a:p>
        </p:txBody>
      </p:sp>
      <p:graphicFrame>
        <p:nvGraphicFramePr>
          <p:cNvPr id="18" name="Table 17">
            <a:extLst>
              <a:ext uri="{FF2B5EF4-FFF2-40B4-BE49-F238E27FC236}">
                <a16:creationId xmlns:a16="http://schemas.microsoft.com/office/drawing/2014/main" id="{BE90EB3D-62E0-AD56-FA46-0AB6697E96BC}"/>
              </a:ext>
            </a:extLst>
          </p:cNvPr>
          <p:cNvGraphicFramePr>
            <a:graphicFrameLocks noGrp="1"/>
          </p:cNvGraphicFramePr>
          <p:nvPr>
            <p:extLst>
              <p:ext uri="{D42A27DB-BD31-4B8C-83A1-F6EECF244321}">
                <p14:modId xmlns:p14="http://schemas.microsoft.com/office/powerpoint/2010/main" val="3596279287"/>
              </p:ext>
            </p:extLst>
          </p:nvPr>
        </p:nvGraphicFramePr>
        <p:xfrm>
          <a:off x="2031999" y="2516055"/>
          <a:ext cx="8128001" cy="370840"/>
        </p:xfrm>
        <a:graphic>
          <a:graphicData uri="http://schemas.openxmlformats.org/drawingml/2006/table">
            <a:tbl>
              <a:tblPr firstRow="1" bandRow="1">
                <a:tableStyleId>{073A0DAA-6AF3-43AB-8588-CEC1D06C72B9}</a:tableStyleId>
              </a:tblPr>
              <a:tblGrid>
                <a:gridCol w="1161143">
                  <a:extLst>
                    <a:ext uri="{9D8B030D-6E8A-4147-A177-3AD203B41FA5}">
                      <a16:colId xmlns:a16="http://schemas.microsoft.com/office/drawing/2014/main" val="159630944"/>
                    </a:ext>
                  </a:extLst>
                </a:gridCol>
                <a:gridCol w="232229">
                  <a:extLst>
                    <a:ext uri="{9D8B030D-6E8A-4147-A177-3AD203B41FA5}">
                      <a16:colId xmlns:a16="http://schemas.microsoft.com/office/drawing/2014/main" val="2740034916"/>
                    </a:ext>
                  </a:extLst>
                </a:gridCol>
                <a:gridCol w="232228">
                  <a:extLst>
                    <a:ext uri="{9D8B030D-6E8A-4147-A177-3AD203B41FA5}">
                      <a16:colId xmlns:a16="http://schemas.microsoft.com/office/drawing/2014/main" val="169048726"/>
                    </a:ext>
                  </a:extLst>
                </a:gridCol>
                <a:gridCol w="232229">
                  <a:extLst>
                    <a:ext uri="{9D8B030D-6E8A-4147-A177-3AD203B41FA5}">
                      <a16:colId xmlns:a16="http://schemas.microsoft.com/office/drawing/2014/main" val="675216906"/>
                    </a:ext>
                  </a:extLst>
                </a:gridCol>
                <a:gridCol w="232228">
                  <a:extLst>
                    <a:ext uri="{9D8B030D-6E8A-4147-A177-3AD203B41FA5}">
                      <a16:colId xmlns:a16="http://schemas.microsoft.com/office/drawing/2014/main" val="3079295413"/>
                    </a:ext>
                  </a:extLst>
                </a:gridCol>
                <a:gridCol w="232229">
                  <a:extLst>
                    <a:ext uri="{9D8B030D-6E8A-4147-A177-3AD203B41FA5}">
                      <a16:colId xmlns:a16="http://schemas.microsoft.com/office/drawing/2014/main" val="1923857355"/>
                    </a:ext>
                  </a:extLst>
                </a:gridCol>
                <a:gridCol w="1161143">
                  <a:extLst>
                    <a:ext uri="{9D8B030D-6E8A-4147-A177-3AD203B41FA5}">
                      <a16:colId xmlns:a16="http://schemas.microsoft.com/office/drawing/2014/main" val="2055979022"/>
                    </a:ext>
                  </a:extLst>
                </a:gridCol>
                <a:gridCol w="1161143">
                  <a:extLst>
                    <a:ext uri="{9D8B030D-6E8A-4147-A177-3AD203B41FA5}">
                      <a16:colId xmlns:a16="http://schemas.microsoft.com/office/drawing/2014/main" val="3435247537"/>
                    </a:ext>
                  </a:extLst>
                </a:gridCol>
                <a:gridCol w="1161143">
                  <a:extLst>
                    <a:ext uri="{9D8B030D-6E8A-4147-A177-3AD203B41FA5}">
                      <a16:colId xmlns:a16="http://schemas.microsoft.com/office/drawing/2014/main" val="1952864396"/>
                    </a:ext>
                  </a:extLst>
                </a:gridCol>
                <a:gridCol w="208280">
                  <a:extLst>
                    <a:ext uri="{9D8B030D-6E8A-4147-A177-3AD203B41FA5}">
                      <a16:colId xmlns:a16="http://schemas.microsoft.com/office/drawing/2014/main" val="2044670513"/>
                    </a:ext>
                  </a:extLst>
                </a:gridCol>
                <a:gridCol w="256177">
                  <a:extLst>
                    <a:ext uri="{9D8B030D-6E8A-4147-A177-3AD203B41FA5}">
                      <a16:colId xmlns:a16="http://schemas.microsoft.com/office/drawing/2014/main" val="3848743699"/>
                    </a:ext>
                  </a:extLst>
                </a:gridCol>
                <a:gridCol w="256177">
                  <a:extLst>
                    <a:ext uri="{9D8B030D-6E8A-4147-A177-3AD203B41FA5}">
                      <a16:colId xmlns:a16="http://schemas.microsoft.com/office/drawing/2014/main" val="3875919001"/>
                    </a:ext>
                  </a:extLst>
                </a:gridCol>
                <a:gridCol w="208280">
                  <a:extLst>
                    <a:ext uri="{9D8B030D-6E8A-4147-A177-3AD203B41FA5}">
                      <a16:colId xmlns:a16="http://schemas.microsoft.com/office/drawing/2014/main" val="1871655624"/>
                    </a:ext>
                  </a:extLst>
                </a:gridCol>
                <a:gridCol w="232229">
                  <a:extLst>
                    <a:ext uri="{9D8B030D-6E8A-4147-A177-3AD203B41FA5}">
                      <a16:colId xmlns:a16="http://schemas.microsoft.com/office/drawing/2014/main" val="1083699400"/>
                    </a:ext>
                  </a:extLst>
                </a:gridCol>
                <a:gridCol w="1161143">
                  <a:extLst>
                    <a:ext uri="{9D8B030D-6E8A-4147-A177-3AD203B41FA5}">
                      <a16:colId xmlns:a16="http://schemas.microsoft.com/office/drawing/2014/main" val="2556937979"/>
                    </a:ext>
                  </a:extLst>
                </a:gridCol>
              </a:tblGrid>
              <a:tr h="370840">
                <a:tc>
                  <a:txBody>
                    <a:bodyPr/>
                    <a:lstStyle/>
                    <a:p>
                      <a:endParaRPr lang="en-US" dirty="0">
                        <a:solidFill>
                          <a:srgbClr val="001007"/>
                        </a:solidFill>
                      </a:endParaRPr>
                    </a:p>
                  </a:txBody>
                  <a:tcPr>
                    <a:solidFill>
                      <a:srgbClr val="FFC000"/>
                    </a:solidFill>
                  </a:tcPr>
                </a:tc>
                <a:tc>
                  <a:txBody>
                    <a:bodyPr/>
                    <a:lstStyle/>
                    <a:p>
                      <a:endParaRPr lang="en-US" dirty="0">
                        <a:solidFill>
                          <a:srgbClr val="001007"/>
                        </a:solidFill>
                      </a:endParaRPr>
                    </a:p>
                  </a:txBody>
                  <a:tcPr>
                    <a:solidFill>
                      <a:srgbClr val="FFC000"/>
                    </a:solidFill>
                  </a:tcPr>
                </a:tc>
                <a:tc>
                  <a:txBody>
                    <a:bodyPr/>
                    <a:lstStyle/>
                    <a:p>
                      <a:endParaRPr lang="en-US" dirty="0">
                        <a:solidFill>
                          <a:srgbClr val="001007"/>
                        </a:solidFill>
                      </a:endParaRPr>
                    </a:p>
                  </a:txBody>
                  <a:tcPr>
                    <a:solidFill>
                      <a:srgbClr val="FFC000"/>
                    </a:solidFill>
                  </a:tcPr>
                </a:tc>
                <a:tc>
                  <a:txBody>
                    <a:bodyPr/>
                    <a:lstStyle/>
                    <a:p>
                      <a:endParaRPr lang="en-US" dirty="0">
                        <a:solidFill>
                          <a:srgbClr val="001007"/>
                        </a:solidFill>
                      </a:endParaRPr>
                    </a:p>
                  </a:txBody>
                  <a:tcPr>
                    <a:solidFill>
                      <a:schemeClr val="accent4">
                        <a:lumMod val="60000"/>
                        <a:lumOff val="40000"/>
                      </a:schemeClr>
                    </a:solidFill>
                  </a:tcPr>
                </a:tc>
                <a:tc>
                  <a:txBody>
                    <a:bodyPr/>
                    <a:lstStyle/>
                    <a:p>
                      <a:endParaRPr lang="en-US" dirty="0">
                        <a:solidFill>
                          <a:srgbClr val="001007"/>
                        </a:solidFill>
                      </a:endParaRPr>
                    </a:p>
                  </a:txBody>
                  <a:tcPr>
                    <a:solidFill>
                      <a:srgbClr val="FFC000"/>
                    </a:solidFill>
                  </a:tcPr>
                </a:tc>
                <a:tc>
                  <a:txBody>
                    <a:bodyPr/>
                    <a:lstStyle/>
                    <a:p>
                      <a:endParaRPr lang="en-US" dirty="0">
                        <a:solidFill>
                          <a:srgbClr val="001007"/>
                        </a:solidFill>
                      </a:endParaRPr>
                    </a:p>
                  </a:txBody>
                  <a:tcPr>
                    <a:solidFill>
                      <a:srgbClr val="FF0000"/>
                    </a:solidFill>
                  </a:tcPr>
                </a:tc>
                <a:tc>
                  <a:txBody>
                    <a:bodyPr/>
                    <a:lstStyle/>
                    <a:p>
                      <a:r>
                        <a:rPr lang="en-US" dirty="0">
                          <a:solidFill>
                            <a:srgbClr val="001007"/>
                          </a:solidFill>
                        </a:rPr>
                        <a:t>| |</a:t>
                      </a:r>
                    </a:p>
                  </a:txBody>
                  <a:tcPr>
                    <a:solidFill>
                      <a:schemeClr val="accent2">
                        <a:lumMod val="40000"/>
                        <a:lumOff val="60000"/>
                      </a:schemeClr>
                    </a:solidFill>
                  </a:tcPr>
                </a:tc>
                <a:tc>
                  <a:txBody>
                    <a:bodyPr/>
                    <a:lstStyle/>
                    <a:p>
                      <a:r>
                        <a:rPr lang="en-US" dirty="0">
                          <a:solidFill>
                            <a:srgbClr val="001007"/>
                          </a:solidFill>
                        </a:rPr>
                        <a:t>       | | |</a:t>
                      </a:r>
                    </a:p>
                  </a:txBody>
                  <a:tcPr>
                    <a:solidFill>
                      <a:schemeClr val="accent2">
                        <a:lumMod val="40000"/>
                        <a:lumOff val="60000"/>
                      </a:schemeClr>
                    </a:solidFill>
                  </a:tcPr>
                </a:tc>
                <a:tc>
                  <a:txBody>
                    <a:bodyPr/>
                    <a:lstStyle/>
                    <a:p>
                      <a:r>
                        <a:rPr lang="en-US" dirty="0">
                          <a:solidFill>
                            <a:srgbClr val="001007"/>
                          </a:solidFill>
                        </a:rPr>
                        <a:t> | |</a:t>
                      </a:r>
                    </a:p>
                  </a:txBody>
                  <a:tcPr>
                    <a:solidFill>
                      <a:schemeClr val="accent2">
                        <a:lumMod val="40000"/>
                        <a:lumOff val="60000"/>
                      </a:schemeClr>
                    </a:solidFill>
                  </a:tcPr>
                </a:tc>
                <a:tc>
                  <a:txBody>
                    <a:bodyPr/>
                    <a:lstStyle/>
                    <a:p>
                      <a:endParaRPr lang="en-US" dirty="0">
                        <a:solidFill>
                          <a:srgbClr val="001007"/>
                        </a:solidFill>
                      </a:endParaRPr>
                    </a:p>
                  </a:txBody>
                  <a:tcPr>
                    <a:solidFill>
                      <a:srgbClr val="FF0000"/>
                    </a:solidFill>
                  </a:tcPr>
                </a:tc>
                <a:tc>
                  <a:txBody>
                    <a:bodyPr/>
                    <a:lstStyle/>
                    <a:p>
                      <a:endParaRPr lang="en-US" dirty="0">
                        <a:solidFill>
                          <a:srgbClr val="001007"/>
                        </a:solidFill>
                      </a:endParaRPr>
                    </a:p>
                  </a:txBody>
                  <a:tcPr>
                    <a:solidFill>
                      <a:srgbClr val="FFC000"/>
                    </a:solidFill>
                  </a:tcPr>
                </a:tc>
                <a:tc>
                  <a:txBody>
                    <a:bodyPr/>
                    <a:lstStyle/>
                    <a:p>
                      <a:endParaRPr lang="en-US" dirty="0">
                        <a:solidFill>
                          <a:srgbClr val="001007"/>
                        </a:solidFill>
                      </a:endParaRPr>
                    </a:p>
                  </a:txBody>
                  <a:tcPr>
                    <a:solidFill>
                      <a:srgbClr val="FF0000"/>
                    </a:solidFill>
                  </a:tcPr>
                </a:tc>
                <a:tc>
                  <a:txBody>
                    <a:bodyPr/>
                    <a:lstStyle/>
                    <a:p>
                      <a:endParaRPr lang="en-US" dirty="0">
                        <a:solidFill>
                          <a:srgbClr val="001007"/>
                        </a:solidFill>
                      </a:endParaRPr>
                    </a:p>
                  </a:txBody>
                  <a:tcPr>
                    <a:solidFill>
                      <a:srgbClr val="FF0000"/>
                    </a:solidFill>
                  </a:tcPr>
                </a:tc>
                <a:tc>
                  <a:txBody>
                    <a:bodyPr/>
                    <a:lstStyle/>
                    <a:p>
                      <a:endParaRPr lang="en-US" dirty="0">
                        <a:solidFill>
                          <a:srgbClr val="001007"/>
                        </a:solidFill>
                      </a:endParaRPr>
                    </a:p>
                  </a:txBody>
                  <a:tcPr>
                    <a:solidFill>
                      <a:srgbClr val="FF0000"/>
                    </a:solidFill>
                  </a:tcPr>
                </a:tc>
                <a:tc>
                  <a:txBody>
                    <a:bodyPr/>
                    <a:lstStyle/>
                    <a:p>
                      <a:endParaRPr lang="en-US" dirty="0">
                        <a:solidFill>
                          <a:srgbClr val="001007"/>
                        </a:solidFill>
                      </a:endParaRPr>
                    </a:p>
                  </a:txBody>
                  <a:tcPr>
                    <a:solidFill>
                      <a:srgbClr val="FF0000"/>
                    </a:solidFill>
                  </a:tcPr>
                </a:tc>
                <a:extLst>
                  <a:ext uri="{0D108BD9-81ED-4DB2-BD59-A6C34878D82A}">
                    <a16:rowId xmlns:a16="http://schemas.microsoft.com/office/drawing/2014/main" val="3374403382"/>
                  </a:ext>
                </a:extLst>
              </a:tr>
            </a:tbl>
          </a:graphicData>
        </a:graphic>
      </p:graphicFrame>
      <p:graphicFrame>
        <p:nvGraphicFramePr>
          <p:cNvPr id="19" name="Table 18">
            <a:extLst>
              <a:ext uri="{FF2B5EF4-FFF2-40B4-BE49-F238E27FC236}">
                <a16:creationId xmlns:a16="http://schemas.microsoft.com/office/drawing/2014/main" id="{4407FD1F-BF57-97C7-EFFD-CB2AC895CC4F}"/>
              </a:ext>
            </a:extLst>
          </p:cNvPr>
          <p:cNvGraphicFramePr>
            <a:graphicFrameLocks noGrp="1"/>
          </p:cNvGraphicFramePr>
          <p:nvPr>
            <p:extLst>
              <p:ext uri="{D42A27DB-BD31-4B8C-83A1-F6EECF244321}">
                <p14:modId xmlns:p14="http://schemas.microsoft.com/office/powerpoint/2010/main" val="1772392874"/>
              </p:ext>
            </p:extLst>
          </p:nvPr>
        </p:nvGraphicFramePr>
        <p:xfrm>
          <a:off x="9879871" y="4586911"/>
          <a:ext cx="2206625" cy="2103120"/>
        </p:xfrm>
        <a:graphic>
          <a:graphicData uri="http://schemas.openxmlformats.org/drawingml/2006/table">
            <a:tbl>
              <a:tblPr firstRow="1" bandRow="1">
                <a:tableStyleId>{073A0DAA-6AF3-43AB-8588-CEC1D06C72B9}</a:tableStyleId>
              </a:tblPr>
              <a:tblGrid>
                <a:gridCol w="2206625">
                  <a:extLst>
                    <a:ext uri="{9D8B030D-6E8A-4147-A177-3AD203B41FA5}">
                      <a16:colId xmlns:a16="http://schemas.microsoft.com/office/drawing/2014/main" val="1280311162"/>
                    </a:ext>
                  </a:extLst>
                </a:gridCol>
              </a:tblGrid>
              <a:tr h="304626">
                <a:tc>
                  <a:txBody>
                    <a:bodyPr/>
                    <a:lstStyle/>
                    <a:p>
                      <a:r>
                        <a:rPr lang="en-US" b="0" dirty="0">
                          <a:solidFill>
                            <a:srgbClr val="001007"/>
                          </a:solidFill>
                        </a:rPr>
                        <a:t>Legend</a:t>
                      </a:r>
                    </a:p>
                  </a:txBody>
                  <a:tcPr>
                    <a:noFill/>
                  </a:tcPr>
                </a:tc>
                <a:extLst>
                  <a:ext uri="{0D108BD9-81ED-4DB2-BD59-A6C34878D82A}">
                    <a16:rowId xmlns:a16="http://schemas.microsoft.com/office/drawing/2014/main" val="963712452"/>
                  </a:ext>
                </a:extLst>
              </a:tr>
              <a:tr h="304626">
                <a:tc>
                  <a:txBody>
                    <a:bodyPr/>
                    <a:lstStyle/>
                    <a:p>
                      <a:r>
                        <a:rPr lang="en-US" dirty="0">
                          <a:solidFill>
                            <a:srgbClr val="001007"/>
                          </a:solidFill>
                        </a:rPr>
                        <a:t>LPA</a:t>
                      </a:r>
                    </a:p>
                  </a:txBody>
                  <a:tcPr>
                    <a:solidFill>
                      <a:srgbClr val="FFC000"/>
                    </a:solidFill>
                  </a:tcPr>
                </a:tc>
                <a:extLst>
                  <a:ext uri="{0D108BD9-81ED-4DB2-BD59-A6C34878D82A}">
                    <a16:rowId xmlns:a16="http://schemas.microsoft.com/office/drawing/2014/main" val="1912436369"/>
                  </a:ext>
                </a:extLst>
              </a:tr>
              <a:tr h="304626">
                <a:tc>
                  <a:txBody>
                    <a:bodyPr/>
                    <a:lstStyle/>
                    <a:p>
                      <a:r>
                        <a:rPr lang="en-US" dirty="0">
                          <a:solidFill>
                            <a:srgbClr val="001007"/>
                          </a:solidFill>
                        </a:rPr>
                        <a:t>Sedentary</a:t>
                      </a:r>
                    </a:p>
                  </a:txBody>
                  <a:tcPr>
                    <a:solidFill>
                      <a:srgbClr val="FF0000"/>
                    </a:solidFill>
                  </a:tcPr>
                </a:tc>
                <a:extLst>
                  <a:ext uri="{0D108BD9-81ED-4DB2-BD59-A6C34878D82A}">
                    <a16:rowId xmlns:a16="http://schemas.microsoft.com/office/drawing/2014/main" val="4289732079"/>
                  </a:ext>
                </a:extLst>
              </a:tr>
              <a:tr h="304626">
                <a:tc>
                  <a:txBody>
                    <a:bodyPr/>
                    <a:lstStyle/>
                    <a:p>
                      <a:r>
                        <a:rPr lang="en-US" dirty="0">
                          <a:solidFill>
                            <a:srgbClr val="001007"/>
                          </a:solidFill>
                        </a:rPr>
                        <a:t>Sleep</a:t>
                      </a:r>
                    </a:p>
                  </a:txBody>
                  <a:tcPr>
                    <a:solidFill>
                      <a:srgbClr val="00B0F0"/>
                    </a:solidFill>
                  </a:tcPr>
                </a:tc>
                <a:extLst>
                  <a:ext uri="{0D108BD9-81ED-4DB2-BD59-A6C34878D82A}">
                    <a16:rowId xmlns:a16="http://schemas.microsoft.com/office/drawing/2014/main" val="2203794146"/>
                  </a:ext>
                </a:extLst>
              </a:tr>
              <a:tr h="304626">
                <a:tc>
                  <a:txBody>
                    <a:bodyPr/>
                    <a:lstStyle/>
                    <a:p>
                      <a:r>
                        <a:rPr lang="en-US" dirty="0">
                          <a:solidFill>
                            <a:srgbClr val="001007"/>
                          </a:solidFill>
                        </a:rPr>
                        <a:t>Awake during Sleep Window | | |</a:t>
                      </a:r>
                    </a:p>
                  </a:txBody>
                  <a:tcPr>
                    <a:solidFill>
                      <a:srgbClr val="00B0F0"/>
                    </a:solidFill>
                  </a:tcPr>
                </a:tc>
                <a:extLst>
                  <a:ext uri="{0D108BD9-81ED-4DB2-BD59-A6C34878D82A}">
                    <a16:rowId xmlns:a16="http://schemas.microsoft.com/office/drawing/2014/main" val="3658270615"/>
                  </a:ext>
                </a:extLst>
              </a:tr>
            </a:tbl>
          </a:graphicData>
        </a:graphic>
      </p:graphicFrame>
    </p:spTree>
    <p:extLst>
      <p:ext uri="{BB962C8B-B14F-4D97-AF65-F5344CB8AC3E}">
        <p14:creationId xmlns:p14="http://schemas.microsoft.com/office/powerpoint/2010/main" val="15198460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D1DD5-6550-5D77-403E-F26499437C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7C8A96-030F-07DF-1BFD-1CE90E755F79}"/>
              </a:ext>
            </a:extLst>
          </p:cNvPr>
          <p:cNvSpPr>
            <a:spLocks noGrp="1"/>
          </p:cNvSpPr>
          <p:nvPr>
            <p:ph type="title"/>
          </p:nvPr>
        </p:nvSpPr>
        <p:spPr/>
        <p:txBody>
          <a:bodyPr/>
          <a:lstStyle/>
          <a:p>
            <a:r>
              <a:rPr lang="en-US" dirty="0"/>
              <a:t>Definitions of Physical Activity &amp; Sleep</a:t>
            </a:r>
          </a:p>
        </p:txBody>
      </p:sp>
      <p:graphicFrame>
        <p:nvGraphicFramePr>
          <p:cNvPr id="4" name="Table 3">
            <a:extLst>
              <a:ext uri="{FF2B5EF4-FFF2-40B4-BE49-F238E27FC236}">
                <a16:creationId xmlns:a16="http://schemas.microsoft.com/office/drawing/2014/main" id="{1D5037CB-7FAA-21AB-F210-7CCD6624EB26}"/>
              </a:ext>
            </a:extLst>
          </p:cNvPr>
          <p:cNvGraphicFramePr>
            <a:graphicFrameLocks noGrp="1"/>
          </p:cNvGraphicFramePr>
          <p:nvPr>
            <p:extLst>
              <p:ext uri="{D42A27DB-BD31-4B8C-83A1-F6EECF244321}">
                <p14:modId xmlns:p14="http://schemas.microsoft.com/office/powerpoint/2010/main" val="4052576964"/>
              </p:ext>
            </p:extLst>
          </p:nvPr>
        </p:nvGraphicFramePr>
        <p:xfrm>
          <a:off x="2031998" y="2521138"/>
          <a:ext cx="8128001" cy="370840"/>
        </p:xfrm>
        <a:graphic>
          <a:graphicData uri="http://schemas.openxmlformats.org/drawingml/2006/table">
            <a:tbl>
              <a:tblPr firstRow="1" bandRow="1">
                <a:tableStyleId>{073A0DAA-6AF3-43AB-8588-CEC1D06C72B9}</a:tableStyleId>
              </a:tblPr>
              <a:tblGrid>
                <a:gridCol w="1161143">
                  <a:extLst>
                    <a:ext uri="{9D8B030D-6E8A-4147-A177-3AD203B41FA5}">
                      <a16:colId xmlns:a16="http://schemas.microsoft.com/office/drawing/2014/main" val="159630944"/>
                    </a:ext>
                  </a:extLst>
                </a:gridCol>
                <a:gridCol w="232229">
                  <a:extLst>
                    <a:ext uri="{9D8B030D-6E8A-4147-A177-3AD203B41FA5}">
                      <a16:colId xmlns:a16="http://schemas.microsoft.com/office/drawing/2014/main" val="2740034916"/>
                    </a:ext>
                  </a:extLst>
                </a:gridCol>
                <a:gridCol w="232228">
                  <a:extLst>
                    <a:ext uri="{9D8B030D-6E8A-4147-A177-3AD203B41FA5}">
                      <a16:colId xmlns:a16="http://schemas.microsoft.com/office/drawing/2014/main" val="169048726"/>
                    </a:ext>
                  </a:extLst>
                </a:gridCol>
                <a:gridCol w="232229">
                  <a:extLst>
                    <a:ext uri="{9D8B030D-6E8A-4147-A177-3AD203B41FA5}">
                      <a16:colId xmlns:a16="http://schemas.microsoft.com/office/drawing/2014/main" val="675216906"/>
                    </a:ext>
                  </a:extLst>
                </a:gridCol>
                <a:gridCol w="232228">
                  <a:extLst>
                    <a:ext uri="{9D8B030D-6E8A-4147-A177-3AD203B41FA5}">
                      <a16:colId xmlns:a16="http://schemas.microsoft.com/office/drawing/2014/main" val="3079295413"/>
                    </a:ext>
                  </a:extLst>
                </a:gridCol>
                <a:gridCol w="232229">
                  <a:extLst>
                    <a:ext uri="{9D8B030D-6E8A-4147-A177-3AD203B41FA5}">
                      <a16:colId xmlns:a16="http://schemas.microsoft.com/office/drawing/2014/main" val="1923857355"/>
                    </a:ext>
                  </a:extLst>
                </a:gridCol>
                <a:gridCol w="1161143">
                  <a:extLst>
                    <a:ext uri="{9D8B030D-6E8A-4147-A177-3AD203B41FA5}">
                      <a16:colId xmlns:a16="http://schemas.microsoft.com/office/drawing/2014/main" val="2055979022"/>
                    </a:ext>
                  </a:extLst>
                </a:gridCol>
                <a:gridCol w="1161143">
                  <a:extLst>
                    <a:ext uri="{9D8B030D-6E8A-4147-A177-3AD203B41FA5}">
                      <a16:colId xmlns:a16="http://schemas.microsoft.com/office/drawing/2014/main" val="3435247537"/>
                    </a:ext>
                  </a:extLst>
                </a:gridCol>
                <a:gridCol w="1161143">
                  <a:extLst>
                    <a:ext uri="{9D8B030D-6E8A-4147-A177-3AD203B41FA5}">
                      <a16:colId xmlns:a16="http://schemas.microsoft.com/office/drawing/2014/main" val="1952864396"/>
                    </a:ext>
                  </a:extLst>
                </a:gridCol>
                <a:gridCol w="208280">
                  <a:extLst>
                    <a:ext uri="{9D8B030D-6E8A-4147-A177-3AD203B41FA5}">
                      <a16:colId xmlns:a16="http://schemas.microsoft.com/office/drawing/2014/main" val="2044670513"/>
                    </a:ext>
                  </a:extLst>
                </a:gridCol>
                <a:gridCol w="256177">
                  <a:extLst>
                    <a:ext uri="{9D8B030D-6E8A-4147-A177-3AD203B41FA5}">
                      <a16:colId xmlns:a16="http://schemas.microsoft.com/office/drawing/2014/main" val="3848743699"/>
                    </a:ext>
                  </a:extLst>
                </a:gridCol>
                <a:gridCol w="256177">
                  <a:extLst>
                    <a:ext uri="{9D8B030D-6E8A-4147-A177-3AD203B41FA5}">
                      <a16:colId xmlns:a16="http://schemas.microsoft.com/office/drawing/2014/main" val="3875919001"/>
                    </a:ext>
                  </a:extLst>
                </a:gridCol>
                <a:gridCol w="208280">
                  <a:extLst>
                    <a:ext uri="{9D8B030D-6E8A-4147-A177-3AD203B41FA5}">
                      <a16:colId xmlns:a16="http://schemas.microsoft.com/office/drawing/2014/main" val="1871655624"/>
                    </a:ext>
                  </a:extLst>
                </a:gridCol>
                <a:gridCol w="232229">
                  <a:extLst>
                    <a:ext uri="{9D8B030D-6E8A-4147-A177-3AD203B41FA5}">
                      <a16:colId xmlns:a16="http://schemas.microsoft.com/office/drawing/2014/main" val="1083699400"/>
                    </a:ext>
                  </a:extLst>
                </a:gridCol>
                <a:gridCol w="1161143">
                  <a:extLst>
                    <a:ext uri="{9D8B030D-6E8A-4147-A177-3AD203B41FA5}">
                      <a16:colId xmlns:a16="http://schemas.microsoft.com/office/drawing/2014/main" val="2556937979"/>
                    </a:ext>
                  </a:extLst>
                </a:gridCol>
              </a:tblGrid>
              <a:tr h="370840">
                <a:tc>
                  <a:txBody>
                    <a:bodyPr/>
                    <a:lstStyle/>
                    <a:p>
                      <a:endParaRPr lang="en-US" dirty="0">
                        <a:solidFill>
                          <a:srgbClr val="001007"/>
                        </a:solidFill>
                      </a:endParaRPr>
                    </a:p>
                  </a:txBody>
                  <a:tcPr>
                    <a:solidFill>
                      <a:srgbClr val="FFC000"/>
                    </a:solidFill>
                  </a:tcPr>
                </a:tc>
                <a:tc>
                  <a:txBody>
                    <a:bodyPr/>
                    <a:lstStyle/>
                    <a:p>
                      <a:endParaRPr lang="en-US" dirty="0">
                        <a:solidFill>
                          <a:srgbClr val="001007"/>
                        </a:solidFill>
                      </a:endParaRPr>
                    </a:p>
                  </a:txBody>
                  <a:tcPr>
                    <a:solidFill>
                      <a:srgbClr val="FFC000"/>
                    </a:solidFill>
                  </a:tcPr>
                </a:tc>
                <a:tc>
                  <a:txBody>
                    <a:bodyPr/>
                    <a:lstStyle/>
                    <a:p>
                      <a:endParaRPr lang="en-US" dirty="0">
                        <a:solidFill>
                          <a:srgbClr val="001007"/>
                        </a:solidFill>
                      </a:endParaRPr>
                    </a:p>
                  </a:txBody>
                  <a:tcPr>
                    <a:solidFill>
                      <a:srgbClr val="FFC000"/>
                    </a:solidFill>
                  </a:tcPr>
                </a:tc>
                <a:tc>
                  <a:txBody>
                    <a:bodyPr/>
                    <a:lstStyle/>
                    <a:p>
                      <a:endParaRPr lang="en-US" dirty="0">
                        <a:solidFill>
                          <a:srgbClr val="001007"/>
                        </a:solidFill>
                      </a:endParaRPr>
                    </a:p>
                  </a:txBody>
                  <a:tcPr>
                    <a:solidFill>
                      <a:schemeClr val="accent4">
                        <a:lumMod val="60000"/>
                        <a:lumOff val="40000"/>
                      </a:schemeClr>
                    </a:solidFill>
                  </a:tcPr>
                </a:tc>
                <a:tc>
                  <a:txBody>
                    <a:bodyPr/>
                    <a:lstStyle/>
                    <a:p>
                      <a:endParaRPr lang="en-US" dirty="0">
                        <a:solidFill>
                          <a:srgbClr val="001007"/>
                        </a:solidFill>
                      </a:endParaRPr>
                    </a:p>
                  </a:txBody>
                  <a:tcPr>
                    <a:solidFill>
                      <a:srgbClr val="FFC000"/>
                    </a:solidFill>
                  </a:tcPr>
                </a:tc>
                <a:tc>
                  <a:txBody>
                    <a:bodyPr/>
                    <a:lstStyle/>
                    <a:p>
                      <a:endParaRPr lang="en-US" dirty="0">
                        <a:solidFill>
                          <a:srgbClr val="001007"/>
                        </a:solidFill>
                      </a:endParaRPr>
                    </a:p>
                  </a:txBody>
                  <a:tcPr>
                    <a:solidFill>
                      <a:srgbClr val="FF0000"/>
                    </a:solidFill>
                  </a:tcPr>
                </a:tc>
                <a:tc>
                  <a:txBody>
                    <a:bodyPr/>
                    <a:lstStyle/>
                    <a:p>
                      <a:r>
                        <a:rPr lang="en-US" dirty="0">
                          <a:solidFill>
                            <a:srgbClr val="001007"/>
                          </a:solidFill>
                        </a:rPr>
                        <a:t>| |</a:t>
                      </a:r>
                    </a:p>
                  </a:txBody>
                  <a:tcPr>
                    <a:solidFill>
                      <a:schemeClr val="accent2">
                        <a:lumMod val="40000"/>
                        <a:lumOff val="60000"/>
                      </a:schemeClr>
                    </a:solidFill>
                  </a:tcPr>
                </a:tc>
                <a:tc>
                  <a:txBody>
                    <a:bodyPr/>
                    <a:lstStyle/>
                    <a:p>
                      <a:r>
                        <a:rPr lang="en-US" dirty="0">
                          <a:solidFill>
                            <a:srgbClr val="001007"/>
                          </a:solidFill>
                        </a:rPr>
                        <a:t>       | | |</a:t>
                      </a:r>
                    </a:p>
                  </a:txBody>
                  <a:tcPr>
                    <a:solidFill>
                      <a:schemeClr val="accent2">
                        <a:lumMod val="40000"/>
                        <a:lumOff val="60000"/>
                      </a:schemeClr>
                    </a:solidFill>
                  </a:tcPr>
                </a:tc>
                <a:tc>
                  <a:txBody>
                    <a:bodyPr/>
                    <a:lstStyle/>
                    <a:p>
                      <a:r>
                        <a:rPr lang="en-US" dirty="0">
                          <a:solidFill>
                            <a:srgbClr val="001007"/>
                          </a:solidFill>
                        </a:rPr>
                        <a:t> | |</a:t>
                      </a:r>
                    </a:p>
                  </a:txBody>
                  <a:tcPr>
                    <a:solidFill>
                      <a:schemeClr val="accent2">
                        <a:lumMod val="40000"/>
                        <a:lumOff val="60000"/>
                      </a:schemeClr>
                    </a:solidFill>
                  </a:tcPr>
                </a:tc>
                <a:tc>
                  <a:txBody>
                    <a:bodyPr/>
                    <a:lstStyle/>
                    <a:p>
                      <a:endParaRPr lang="en-US" dirty="0">
                        <a:solidFill>
                          <a:srgbClr val="001007"/>
                        </a:solidFill>
                      </a:endParaRPr>
                    </a:p>
                  </a:txBody>
                  <a:tcPr>
                    <a:solidFill>
                      <a:srgbClr val="FF0000"/>
                    </a:solidFill>
                  </a:tcPr>
                </a:tc>
                <a:tc>
                  <a:txBody>
                    <a:bodyPr/>
                    <a:lstStyle/>
                    <a:p>
                      <a:endParaRPr lang="en-US" dirty="0">
                        <a:solidFill>
                          <a:srgbClr val="001007"/>
                        </a:solidFill>
                      </a:endParaRPr>
                    </a:p>
                  </a:txBody>
                  <a:tcPr>
                    <a:solidFill>
                      <a:srgbClr val="FFC000"/>
                    </a:solidFill>
                  </a:tcPr>
                </a:tc>
                <a:tc>
                  <a:txBody>
                    <a:bodyPr/>
                    <a:lstStyle/>
                    <a:p>
                      <a:endParaRPr lang="en-US" dirty="0">
                        <a:solidFill>
                          <a:srgbClr val="001007"/>
                        </a:solidFill>
                      </a:endParaRPr>
                    </a:p>
                  </a:txBody>
                  <a:tcPr>
                    <a:solidFill>
                      <a:srgbClr val="FF0000"/>
                    </a:solidFill>
                  </a:tcPr>
                </a:tc>
                <a:tc>
                  <a:txBody>
                    <a:bodyPr/>
                    <a:lstStyle/>
                    <a:p>
                      <a:endParaRPr lang="en-US" dirty="0">
                        <a:solidFill>
                          <a:srgbClr val="001007"/>
                        </a:solidFill>
                      </a:endParaRPr>
                    </a:p>
                  </a:txBody>
                  <a:tcPr>
                    <a:solidFill>
                      <a:srgbClr val="FF0000"/>
                    </a:solidFill>
                  </a:tcPr>
                </a:tc>
                <a:tc>
                  <a:txBody>
                    <a:bodyPr/>
                    <a:lstStyle/>
                    <a:p>
                      <a:endParaRPr lang="en-US" dirty="0">
                        <a:solidFill>
                          <a:srgbClr val="001007"/>
                        </a:solidFill>
                      </a:endParaRPr>
                    </a:p>
                  </a:txBody>
                  <a:tcPr>
                    <a:solidFill>
                      <a:srgbClr val="FF0000"/>
                    </a:solidFill>
                  </a:tcPr>
                </a:tc>
                <a:tc>
                  <a:txBody>
                    <a:bodyPr/>
                    <a:lstStyle/>
                    <a:p>
                      <a:endParaRPr lang="en-US" dirty="0">
                        <a:solidFill>
                          <a:srgbClr val="001007"/>
                        </a:solidFill>
                      </a:endParaRPr>
                    </a:p>
                  </a:txBody>
                  <a:tcPr>
                    <a:solidFill>
                      <a:srgbClr val="FF0000"/>
                    </a:solidFill>
                  </a:tcPr>
                </a:tc>
                <a:extLst>
                  <a:ext uri="{0D108BD9-81ED-4DB2-BD59-A6C34878D82A}">
                    <a16:rowId xmlns:a16="http://schemas.microsoft.com/office/drawing/2014/main" val="3374403382"/>
                  </a:ext>
                </a:extLst>
              </a:tr>
            </a:tbl>
          </a:graphicData>
        </a:graphic>
      </p:graphicFrame>
      <p:sp>
        <p:nvSpPr>
          <p:cNvPr id="5" name="TextBox 4">
            <a:extLst>
              <a:ext uri="{FF2B5EF4-FFF2-40B4-BE49-F238E27FC236}">
                <a16:creationId xmlns:a16="http://schemas.microsoft.com/office/drawing/2014/main" id="{49E6474D-D9B5-EA9C-C115-50A0CBA02541}"/>
              </a:ext>
            </a:extLst>
          </p:cNvPr>
          <p:cNvSpPr txBox="1"/>
          <p:nvPr/>
        </p:nvSpPr>
        <p:spPr>
          <a:xfrm>
            <a:off x="1637936" y="2891978"/>
            <a:ext cx="879566" cy="369332"/>
          </a:xfrm>
          <a:prstGeom prst="rect">
            <a:avLst/>
          </a:prstGeom>
          <a:noFill/>
        </p:spPr>
        <p:txBody>
          <a:bodyPr wrap="square" rtlCol="0">
            <a:spAutoFit/>
          </a:bodyPr>
          <a:lstStyle/>
          <a:p>
            <a:r>
              <a:rPr lang="en-US" dirty="0"/>
              <a:t>12:00</a:t>
            </a:r>
          </a:p>
        </p:txBody>
      </p:sp>
      <p:sp>
        <p:nvSpPr>
          <p:cNvPr id="6" name="TextBox 5">
            <a:extLst>
              <a:ext uri="{FF2B5EF4-FFF2-40B4-BE49-F238E27FC236}">
                <a16:creationId xmlns:a16="http://schemas.microsoft.com/office/drawing/2014/main" id="{5BF28DE4-B865-35A2-09F8-C5E49ED56615}"/>
              </a:ext>
            </a:extLst>
          </p:cNvPr>
          <p:cNvSpPr txBox="1"/>
          <p:nvPr/>
        </p:nvSpPr>
        <p:spPr>
          <a:xfrm>
            <a:off x="9727471" y="2886141"/>
            <a:ext cx="879566" cy="369332"/>
          </a:xfrm>
          <a:prstGeom prst="rect">
            <a:avLst/>
          </a:prstGeom>
          <a:noFill/>
        </p:spPr>
        <p:txBody>
          <a:bodyPr wrap="square" rtlCol="0">
            <a:spAutoFit/>
          </a:bodyPr>
          <a:lstStyle/>
          <a:p>
            <a:r>
              <a:rPr lang="en-US" dirty="0"/>
              <a:t>11:59</a:t>
            </a:r>
          </a:p>
        </p:txBody>
      </p:sp>
      <p:sp>
        <p:nvSpPr>
          <p:cNvPr id="7" name="TextBox 6">
            <a:extLst>
              <a:ext uri="{FF2B5EF4-FFF2-40B4-BE49-F238E27FC236}">
                <a16:creationId xmlns:a16="http://schemas.microsoft.com/office/drawing/2014/main" id="{932DB7A0-3E33-9D2B-291D-1B54750A3482}"/>
              </a:ext>
            </a:extLst>
          </p:cNvPr>
          <p:cNvSpPr txBox="1"/>
          <p:nvPr/>
        </p:nvSpPr>
        <p:spPr>
          <a:xfrm>
            <a:off x="5746202" y="2886141"/>
            <a:ext cx="879566" cy="369332"/>
          </a:xfrm>
          <a:prstGeom prst="rect">
            <a:avLst/>
          </a:prstGeom>
          <a:noFill/>
        </p:spPr>
        <p:txBody>
          <a:bodyPr wrap="square" rtlCol="0">
            <a:spAutoFit/>
          </a:bodyPr>
          <a:lstStyle/>
          <a:p>
            <a:r>
              <a:rPr lang="en-US" dirty="0"/>
              <a:t>24:00</a:t>
            </a:r>
          </a:p>
        </p:txBody>
      </p:sp>
      <p:sp>
        <p:nvSpPr>
          <p:cNvPr id="8" name="Callout: Up Arrow 7">
            <a:extLst>
              <a:ext uri="{FF2B5EF4-FFF2-40B4-BE49-F238E27FC236}">
                <a16:creationId xmlns:a16="http://schemas.microsoft.com/office/drawing/2014/main" id="{71BA06AB-FD42-6FCC-BDE2-6E512FC48E18}"/>
              </a:ext>
            </a:extLst>
          </p:cNvPr>
          <p:cNvSpPr/>
          <p:nvPr/>
        </p:nvSpPr>
        <p:spPr>
          <a:xfrm>
            <a:off x="3031714" y="3028502"/>
            <a:ext cx="2200275" cy="895216"/>
          </a:xfrm>
          <a:prstGeom prst="upArrowCallou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Bedtime</a:t>
            </a:r>
          </a:p>
        </p:txBody>
      </p:sp>
      <p:sp>
        <p:nvSpPr>
          <p:cNvPr id="9" name="Callout: Up Arrow 8">
            <a:extLst>
              <a:ext uri="{FF2B5EF4-FFF2-40B4-BE49-F238E27FC236}">
                <a16:creationId xmlns:a16="http://schemas.microsoft.com/office/drawing/2014/main" id="{60B04138-4353-5AAA-1AB6-94FC48FC196A}"/>
              </a:ext>
            </a:extLst>
          </p:cNvPr>
          <p:cNvSpPr/>
          <p:nvPr/>
        </p:nvSpPr>
        <p:spPr>
          <a:xfrm>
            <a:off x="6960011" y="3022734"/>
            <a:ext cx="2200275" cy="895216"/>
          </a:xfrm>
          <a:prstGeom prst="upArrowCallou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Waketime</a:t>
            </a:r>
          </a:p>
        </p:txBody>
      </p:sp>
      <p:graphicFrame>
        <p:nvGraphicFramePr>
          <p:cNvPr id="12" name="Table 11">
            <a:extLst>
              <a:ext uri="{FF2B5EF4-FFF2-40B4-BE49-F238E27FC236}">
                <a16:creationId xmlns:a16="http://schemas.microsoft.com/office/drawing/2014/main" id="{32DAA678-8D76-A972-CA5E-F37DAAEA1215}"/>
              </a:ext>
            </a:extLst>
          </p:cNvPr>
          <p:cNvGraphicFramePr>
            <a:graphicFrameLocks noGrp="1"/>
          </p:cNvGraphicFramePr>
          <p:nvPr>
            <p:extLst>
              <p:ext uri="{D42A27DB-BD31-4B8C-83A1-F6EECF244321}">
                <p14:modId xmlns:p14="http://schemas.microsoft.com/office/powerpoint/2010/main" val="4069118517"/>
              </p:ext>
            </p:extLst>
          </p:nvPr>
        </p:nvGraphicFramePr>
        <p:xfrm>
          <a:off x="9879871" y="4586911"/>
          <a:ext cx="2206625" cy="2103120"/>
        </p:xfrm>
        <a:graphic>
          <a:graphicData uri="http://schemas.openxmlformats.org/drawingml/2006/table">
            <a:tbl>
              <a:tblPr firstRow="1" bandRow="1">
                <a:tableStyleId>{073A0DAA-6AF3-43AB-8588-CEC1D06C72B9}</a:tableStyleId>
              </a:tblPr>
              <a:tblGrid>
                <a:gridCol w="2206625">
                  <a:extLst>
                    <a:ext uri="{9D8B030D-6E8A-4147-A177-3AD203B41FA5}">
                      <a16:colId xmlns:a16="http://schemas.microsoft.com/office/drawing/2014/main" val="1280311162"/>
                    </a:ext>
                  </a:extLst>
                </a:gridCol>
              </a:tblGrid>
              <a:tr h="304626">
                <a:tc>
                  <a:txBody>
                    <a:bodyPr/>
                    <a:lstStyle/>
                    <a:p>
                      <a:r>
                        <a:rPr lang="en-US" b="0" dirty="0">
                          <a:solidFill>
                            <a:srgbClr val="001007"/>
                          </a:solidFill>
                        </a:rPr>
                        <a:t>Legend</a:t>
                      </a:r>
                    </a:p>
                  </a:txBody>
                  <a:tcPr>
                    <a:noFill/>
                  </a:tcPr>
                </a:tc>
                <a:extLst>
                  <a:ext uri="{0D108BD9-81ED-4DB2-BD59-A6C34878D82A}">
                    <a16:rowId xmlns:a16="http://schemas.microsoft.com/office/drawing/2014/main" val="963712452"/>
                  </a:ext>
                </a:extLst>
              </a:tr>
              <a:tr h="304626">
                <a:tc>
                  <a:txBody>
                    <a:bodyPr/>
                    <a:lstStyle/>
                    <a:p>
                      <a:r>
                        <a:rPr lang="en-US" dirty="0">
                          <a:solidFill>
                            <a:srgbClr val="001007"/>
                          </a:solidFill>
                        </a:rPr>
                        <a:t>LPA</a:t>
                      </a:r>
                    </a:p>
                  </a:txBody>
                  <a:tcPr>
                    <a:solidFill>
                      <a:srgbClr val="FFC000"/>
                    </a:solidFill>
                  </a:tcPr>
                </a:tc>
                <a:extLst>
                  <a:ext uri="{0D108BD9-81ED-4DB2-BD59-A6C34878D82A}">
                    <a16:rowId xmlns:a16="http://schemas.microsoft.com/office/drawing/2014/main" val="1912436369"/>
                  </a:ext>
                </a:extLst>
              </a:tr>
              <a:tr h="304626">
                <a:tc>
                  <a:txBody>
                    <a:bodyPr/>
                    <a:lstStyle/>
                    <a:p>
                      <a:r>
                        <a:rPr lang="en-US" dirty="0">
                          <a:solidFill>
                            <a:srgbClr val="001007"/>
                          </a:solidFill>
                        </a:rPr>
                        <a:t>Sedentary</a:t>
                      </a:r>
                    </a:p>
                  </a:txBody>
                  <a:tcPr>
                    <a:solidFill>
                      <a:srgbClr val="FF0000"/>
                    </a:solidFill>
                  </a:tcPr>
                </a:tc>
                <a:extLst>
                  <a:ext uri="{0D108BD9-81ED-4DB2-BD59-A6C34878D82A}">
                    <a16:rowId xmlns:a16="http://schemas.microsoft.com/office/drawing/2014/main" val="4289732079"/>
                  </a:ext>
                </a:extLst>
              </a:tr>
              <a:tr h="304626">
                <a:tc>
                  <a:txBody>
                    <a:bodyPr/>
                    <a:lstStyle/>
                    <a:p>
                      <a:r>
                        <a:rPr lang="en-US" dirty="0">
                          <a:solidFill>
                            <a:srgbClr val="001007"/>
                          </a:solidFill>
                        </a:rPr>
                        <a:t>Sleep</a:t>
                      </a:r>
                    </a:p>
                  </a:txBody>
                  <a:tcPr>
                    <a:solidFill>
                      <a:srgbClr val="00B0F0"/>
                    </a:solidFill>
                  </a:tcPr>
                </a:tc>
                <a:extLst>
                  <a:ext uri="{0D108BD9-81ED-4DB2-BD59-A6C34878D82A}">
                    <a16:rowId xmlns:a16="http://schemas.microsoft.com/office/drawing/2014/main" val="2203794146"/>
                  </a:ext>
                </a:extLst>
              </a:tr>
              <a:tr h="304626">
                <a:tc>
                  <a:txBody>
                    <a:bodyPr/>
                    <a:lstStyle/>
                    <a:p>
                      <a:r>
                        <a:rPr lang="en-US" dirty="0">
                          <a:solidFill>
                            <a:srgbClr val="001007"/>
                          </a:solidFill>
                        </a:rPr>
                        <a:t>Awake during Sleep Window | | |</a:t>
                      </a:r>
                    </a:p>
                  </a:txBody>
                  <a:tcPr>
                    <a:solidFill>
                      <a:srgbClr val="00B0F0"/>
                    </a:solidFill>
                  </a:tcPr>
                </a:tc>
                <a:extLst>
                  <a:ext uri="{0D108BD9-81ED-4DB2-BD59-A6C34878D82A}">
                    <a16:rowId xmlns:a16="http://schemas.microsoft.com/office/drawing/2014/main" val="3658270615"/>
                  </a:ext>
                </a:extLst>
              </a:tr>
            </a:tbl>
          </a:graphicData>
        </a:graphic>
      </p:graphicFrame>
      <p:cxnSp>
        <p:nvCxnSpPr>
          <p:cNvPr id="3" name="Straight Connector 2">
            <a:extLst>
              <a:ext uri="{FF2B5EF4-FFF2-40B4-BE49-F238E27FC236}">
                <a16:creationId xmlns:a16="http://schemas.microsoft.com/office/drawing/2014/main" id="{7EC99812-67BA-D713-19FC-5D151074E736}"/>
              </a:ext>
            </a:extLst>
          </p:cNvPr>
          <p:cNvCxnSpPr>
            <a:cxnSpLocks/>
          </p:cNvCxnSpPr>
          <p:nvPr/>
        </p:nvCxnSpPr>
        <p:spPr>
          <a:xfrm>
            <a:off x="4141375" y="4771577"/>
            <a:ext cx="4050125" cy="0"/>
          </a:xfrm>
          <a:prstGeom prst="line">
            <a:avLst/>
          </a:prstGeom>
          <a:ln w="66675">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B4BA237-1D3B-452A-8C2A-828E055CCF65}"/>
              </a:ext>
            </a:extLst>
          </p:cNvPr>
          <p:cNvSpPr txBox="1"/>
          <p:nvPr/>
        </p:nvSpPr>
        <p:spPr>
          <a:xfrm>
            <a:off x="5422103" y="4402245"/>
            <a:ext cx="2185989" cy="369332"/>
          </a:xfrm>
          <a:prstGeom prst="rect">
            <a:avLst/>
          </a:prstGeom>
          <a:noFill/>
        </p:spPr>
        <p:txBody>
          <a:bodyPr wrap="square" rtlCol="0">
            <a:spAutoFit/>
          </a:bodyPr>
          <a:lstStyle/>
          <a:p>
            <a:r>
              <a:rPr lang="en-US" dirty="0"/>
              <a:t>Time in Bed</a:t>
            </a:r>
          </a:p>
        </p:txBody>
      </p:sp>
    </p:spTree>
    <p:extLst>
      <p:ext uri="{BB962C8B-B14F-4D97-AF65-F5344CB8AC3E}">
        <p14:creationId xmlns:p14="http://schemas.microsoft.com/office/powerpoint/2010/main" val="20543825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15302-B71D-E0A4-DF9E-A60A66947D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AD55C2-D39C-072A-E25D-D9E0EFFDC0C4}"/>
              </a:ext>
            </a:extLst>
          </p:cNvPr>
          <p:cNvSpPr>
            <a:spLocks noGrp="1"/>
          </p:cNvSpPr>
          <p:nvPr>
            <p:ph type="title"/>
          </p:nvPr>
        </p:nvSpPr>
        <p:spPr/>
        <p:txBody>
          <a:bodyPr/>
          <a:lstStyle/>
          <a:p>
            <a:r>
              <a:rPr lang="en-US" dirty="0"/>
              <a:t>Definitions of Physical Activity &amp; Sleep</a:t>
            </a:r>
          </a:p>
        </p:txBody>
      </p:sp>
      <p:graphicFrame>
        <p:nvGraphicFramePr>
          <p:cNvPr id="4" name="Table 3">
            <a:extLst>
              <a:ext uri="{FF2B5EF4-FFF2-40B4-BE49-F238E27FC236}">
                <a16:creationId xmlns:a16="http://schemas.microsoft.com/office/drawing/2014/main" id="{ABC5ED06-B1C4-F56D-B430-4585CDC540B4}"/>
              </a:ext>
            </a:extLst>
          </p:cNvPr>
          <p:cNvGraphicFramePr>
            <a:graphicFrameLocks noGrp="1"/>
          </p:cNvGraphicFramePr>
          <p:nvPr/>
        </p:nvGraphicFramePr>
        <p:xfrm>
          <a:off x="2031998" y="2521138"/>
          <a:ext cx="8128001" cy="370840"/>
        </p:xfrm>
        <a:graphic>
          <a:graphicData uri="http://schemas.openxmlformats.org/drawingml/2006/table">
            <a:tbl>
              <a:tblPr firstRow="1" bandRow="1">
                <a:tableStyleId>{073A0DAA-6AF3-43AB-8588-CEC1D06C72B9}</a:tableStyleId>
              </a:tblPr>
              <a:tblGrid>
                <a:gridCol w="1161143">
                  <a:extLst>
                    <a:ext uri="{9D8B030D-6E8A-4147-A177-3AD203B41FA5}">
                      <a16:colId xmlns:a16="http://schemas.microsoft.com/office/drawing/2014/main" val="159630944"/>
                    </a:ext>
                  </a:extLst>
                </a:gridCol>
                <a:gridCol w="232229">
                  <a:extLst>
                    <a:ext uri="{9D8B030D-6E8A-4147-A177-3AD203B41FA5}">
                      <a16:colId xmlns:a16="http://schemas.microsoft.com/office/drawing/2014/main" val="2740034916"/>
                    </a:ext>
                  </a:extLst>
                </a:gridCol>
                <a:gridCol w="232228">
                  <a:extLst>
                    <a:ext uri="{9D8B030D-6E8A-4147-A177-3AD203B41FA5}">
                      <a16:colId xmlns:a16="http://schemas.microsoft.com/office/drawing/2014/main" val="169048726"/>
                    </a:ext>
                  </a:extLst>
                </a:gridCol>
                <a:gridCol w="232229">
                  <a:extLst>
                    <a:ext uri="{9D8B030D-6E8A-4147-A177-3AD203B41FA5}">
                      <a16:colId xmlns:a16="http://schemas.microsoft.com/office/drawing/2014/main" val="675216906"/>
                    </a:ext>
                  </a:extLst>
                </a:gridCol>
                <a:gridCol w="232228">
                  <a:extLst>
                    <a:ext uri="{9D8B030D-6E8A-4147-A177-3AD203B41FA5}">
                      <a16:colId xmlns:a16="http://schemas.microsoft.com/office/drawing/2014/main" val="3079295413"/>
                    </a:ext>
                  </a:extLst>
                </a:gridCol>
                <a:gridCol w="232229">
                  <a:extLst>
                    <a:ext uri="{9D8B030D-6E8A-4147-A177-3AD203B41FA5}">
                      <a16:colId xmlns:a16="http://schemas.microsoft.com/office/drawing/2014/main" val="1923857355"/>
                    </a:ext>
                  </a:extLst>
                </a:gridCol>
                <a:gridCol w="1161143">
                  <a:extLst>
                    <a:ext uri="{9D8B030D-6E8A-4147-A177-3AD203B41FA5}">
                      <a16:colId xmlns:a16="http://schemas.microsoft.com/office/drawing/2014/main" val="2055979022"/>
                    </a:ext>
                  </a:extLst>
                </a:gridCol>
                <a:gridCol w="1161143">
                  <a:extLst>
                    <a:ext uri="{9D8B030D-6E8A-4147-A177-3AD203B41FA5}">
                      <a16:colId xmlns:a16="http://schemas.microsoft.com/office/drawing/2014/main" val="3435247537"/>
                    </a:ext>
                  </a:extLst>
                </a:gridCol>
                <a:gridCol w="1161143">
                  <a:extLst>
                    <a:ext uri="{9D8B030D-6E8A-4147-A177-3AD203B41FA5}">
                      <a16:colId xmlns:a16="http://schemas.microsoft.com/office/drawing/2014/main" val="1952864396"/>
                    </a:ext>
                  </a:extLst>
                </a:gridCol>
                <a:gridCol w="208280">
                  <a:extLst>
                    <a:ext uri="{9D8B030D-6E8A-4147-A177-3AD203B41FA5}">
                      <a16:colId xmlns:a16="http://schemas.microsoft.com/office/drawing/2014/main" val="2044670513"/>
                    </a:ext>
                  </a:extLst>
                </a:gridCol>
                <a:gridCol w="256177">
                  <a:extLst>
                    <a:ext uri="{9D8B030D-6E8A-4147-A177-3AD203B41FA5}">
                      <a16:colId xmlns:a16="http://schemas.microsoft.com/office/drawing/2014/main" val="3848743699"/>
                    </a:ext>
                  </a:extLst>
                </a:gridCol>
                <a:gridCol w="256177">
                  <a:extLst>
                    <a:ext uri="{9D8B030D-6E8A-4147-A177-3AD203B41FA5}">
                      <a16:colId xmlns:a16="http://schemas.microsoft.com/office/drawing/2014/main" val="3875919001"/>
                    </a:ext>
                  </a:extLst>
                </a:gridCol>
                <a:gridCol w="208280">
                  <a:extLst>
                    <a:ext uri="{9D8B030D-6E8A-4147-A177-3AD203B41FA5}">
                      <a16:colId xmlns:a16="http://schemas.microsoft.com/office/drawing/2014/main" val="1871655624"/>
                    </a:ext>
                  </a:extLst>
                </a:gridCol>
                <a:gridCol w="232229">
                  <a:extLst>
                    <a:ext uri="{9D8B030D-6E8A-4147-A177-3AD203B41FA5}">
                      <a16:colId xmlns:a16="http://schemas.microsoft.com/office/drawing/2014/main" val="1083699400"/>
                    </a:ext>
                  </a:extLst>
                </a:gridCol>
                <a:gridCol w="1161143">
                  <a:extLst>
                    <a:ext uri="{9D8B030D-6E8A-4147-A177-3AD203B41FA5}">
                      <a16:colId xmlns:a16="http://schemas.microsoft.com/office/drawing/2014/main" val="2556937979"/>
                    </a:ext>
                  </a:extLst>
                </a:gridCol>
              </a:tblGrid>
              <a:tr h="370840">
                <a:tc>
                  <a:txBody>
                    <a:bodyPr/>
                    <a:lstStyle/>
                    <a:p>
                      <a:endParaRPr lang="en-US" dirty="0">
                        <a:solidFill>
                          <a:srgbClr val="001007"/>
                        </a:solidFill>
                      </a:endParaRPr>
                    </a:p>
                  </a:txBody>
                  <a:tcPr>
                    <a:solidFill>
                      <a:srgbClr val="FFC000"/>
                    </a:solidFill>
                  </a:tcPr>
                </a:tc>
                <a:tc>
                  <a:txBody>
                    <a:bodyPr/>
                    <a:lstStyle/>
                    <a:p>
                      <a:endParaRPr lang="en-US" dirty="0">
                        <a:solidFill>
                          <a:srgbClr val="001007"/>
                        </a:solidFill>
                      </a:endParaRPr>
                    </a:p>
                  </a:txBody>
                  <a:tcPr>
                    <a:solidFill>
                      <a:srgbClr val="FFC000"/>
                    </a:solidFill>
                  </a:tcPr>
                </a:tc>
                <a:tc>
                  <a:txBody>
                    <a:bodyPr/>
                    <a:lstStyle/>
                    <a:p>
                      <a:endParaRPr lang="en-US" dirty="0">
                        <a:solidFill>
                          <a:srgbClr val="001007"/>
                        </a:solidFill>
                      </a:endParaRPr>
                    </a:p>
                  </a:txBody>
                  <a:tcPr>
                    <a:solidFill>
                      <a:srgbClr val="FFC000"/>
                    </a:solidFill>
                  </a:tcPr>
                </a:tc>
                <a:tc>
                  <a:txBody>
                    <a:bodyPr/>
                    <a:lstStyle/>
                    <a:p>
                      <a:endParaRPr lang="en-US" dirty="0">
                        <a:solidFill>
                          <a:srgbClr val="001007"/>
                        </a:solidFill>
                      </a:endParaRPr>
                    </a:p>
                  </a:txBody>
                  <a:tcPr>
                    <a:solidFill>
                      <a:schemeClr val="accent4">
                        <a:lumMod val="60000"/>
                        <a:lumOff val="40000"/>
                      </a:schemeClr>
                    </a:solidFill>
                  </a:tcPr>
                </a:tc>
                <a:tc>
                  <a:txBody>
                    <a:bodyPr/>
                    <a:lstStyle/>
                    <a:p>
                      <a:endParaRPr lang="en-US" dirty="0">
                        <a:solidFill>
                          <a:srgbClr val="001007"/>
                        </a:solidFill>
                      </a:endParaRPr>
                    </a:p>
                  </a:txBody>
                  <a:tcPr>
                    <a:solidFill>
                      <a:srgbClr val="FFC000"/>
                    </a:solidFill>
                  </a:tcPr>
                </a:tc>
                <a:tc>
                  <a:txBody>
                    <a:bodyPr/>
                    <a:lstStyle/>
                    <a:p>
                      <a:endParaRPr lang="en-US" dirty="0">
                        <a:solidFill>
                          <a:srgbClr val="001007"/>
                        </a:solidFill>
                      </a:endParaRPr>
                    </a:p>
                  </a:txBody>
                  <a:tcPr>
                    <a:solidFill>
                      <a:srgbClr val="FF0000"/>
                    </a:solidFill>
                  </a:tcPr>
                </a:tc>
                <a:tc>
                  <a:txBody>
                    <a:bodyPr/>
                    <a:lstStyle/>
                    <a:p>
                      <a:r>
                        <a:rPr lang="en-US" dirty="0">
                          <a:solidFill>
                            <a:srgbClr val="001007"/>
                          </a:solidFill>
                        </a:rPr>
                        <a:t>| |</a:t>
                      </a:r>
                    </a:p>
                  </a:txBody>
                  <a:tcPr>
                    <a:solidFill>
                      <a:schemeClr val="accent2">
                        <a:lumMod val="40000"/>
                        <a:lumOff val="60000"/>
                      </a:schemeClr>
                    </a:solidFill>
                  </a:tcPr>
                </a:tc>
                <a:tc>
                  <a:txBody>
                    <a:bodyPr/>
                    <a:lstStyle/>
                    <a:p>
                      <a:r>
                        <a:rPr lang="en-US" dirty="0">
                          <a:solidFill>
                            <a:srgbClr val="001007"/>
                          </a:solidFill>
                        </a:rPr>
                        <a:t>       | | |</a:t>
                      </a:r>
                    </a:p>
                  </a:txBody>
                  <a:tcPr>
                    <a:solidFill>
                      <a:schemeClr val="accent2">
                        <a:lumMod val="40000"/>
                        <a:lumOff val="60000"/>
                      </a:schemeClr>
                    </a:solidFill>
                  </a:tcPr>
                </a:tc>
                <a:tc>
                  <a:txBody>
                    <a:bodyPr/>
                    <a:lstStyle/>
                    <a:p>
                      <a:r>
                        <a:rPr lang="en-US" dirty="0">
                          <a:solidFill>
                            <a:srgbClr val="001007"/>
                          </a:solidFill>
                        </a:rPr>
                        <a:t> | |</a:t>
                      </a:r>
                    </a:p>
                  </a:txBody>
                  <a:tcPr>
                    <a:solidFill>
                      <a:schemeClr val="accent2">
                        <a:lumMod val="40000"/>
                        <a:lumOff val="60000"/>
                      </a:schemeClr>
                    </a:solidFill>
                  </a:tcPr>
                </a:tc>
                <a:tc>
                  <a:txBody>
                    <a:bodyPr/>
                    <a:lstStyle/>
                    <a:p>
                      <a:endParaRPr lang="en-US" dirty="0">
                        <a:solidFill>
                          <a:srgbClr val="001007"/>
                        </a:solidFill>
                      </a:endParaRPr>
                    </a:p>
                  </a:txBody>
                  <a:tcPr>
                    <a:solidFill>
                      <a:srgbClr val="FF0000"/>
                    </a:solidFill>
                  </a:tcPr>
                </a:tc>
                <a:tc>
                  <a:txBody>
                    <a:bodyPr/>
                    <a:lstStyle/>
                    <a:p>
                      <a:endParaRPr lang="en-US" dirty="0">
                        <a:solidFill>
                          <a:srgbClr val="001007"/>
                        </a:solidFill>
                      </a:endParaRPr>
                    </a:p>
                  </a:txBody>
                  <a:tcPr>
                    <a:solidFill>
                      <a:srgbClr val="FFC000"/>
                    </a:solidFill>
                  </a:tcPr>
                </a:tc>
                <a:tc>
                  <a:txBody>
                    <a:bodyPr/>
                    <a:lstStyle/>
                    <a:p>
                      <a:endParaRPr lang="en-US" dirty="0">
                        <a:solidFill>
                          <a:srgbClr val="001007"/>
                        </a:solidFill>
                      </a:endParaRPr>
                    </a:p>
                  </a:txBody>
                  <a:tcPr>
                    <a:solidFill>
                      <a:srgbClr val="FF0000"/>
                    </a:solidFill>
                  </a:tcPr>
                </a:tc>
                <a:tc>
                  <a:txBody>
                    <a:bodyPr/>
                    <a:lstStyle/>
                    <a:p>
                      <a:endParaRPr lang="en-US" dirty="0">
                        <a:solidFill>
                          <a:srgbClr val="001007"/>
                        </a:solidFill>
                      </a:endParaRPr>
                    </a:p>
                  </a:txBody>
                  <a:tcPr>
                    <a:solidFill>
                      <a:srgbClr val="FF0000"/>
                    </a:solidFill>
                  </a:tcPr>
                </a:tc>
                <a:tc>
                  <a:txBody>
                    <a:bodyPr/>
                    <a:lstStyle/>
                    <a:p>
                      <a:endParaRPr lang="en-US" dirty="0">
                        <a:solidFill>
                          <a:srgbClr val="001007"/>
                        </a:solidFill>
                      </a:endParaRPr>
                    </a:p>
                  </a:txBody>
                  <a:tcPr>
                    <a:solidFill>
                      <a:srgbClr val="FF0000"/>
                    </a:solidFill>
                  </a:tcPr>
                </a:tc>
                <a:tc>
                  <a:txBody>
                    <a:bodyPr/>
                    <a:lstStyle/>
                    <a:p>
                      <a:endParaRPr lang="en-US" dirty="0">
                        <a:solidFill>
                          <a:srgbClr val="001007"/>
                        </a:solidFill>
                      </a:endParaRPr>
                    </a:p>
                  </a:txBody>
                  <a:tcPr>
                    <a:solidFill>
                      <a:srgbClr val="FF0000"/>
                    </a:solidFill>
                  </a:tcPr>
                </a:tc>
                <a:extLst>
                  <a:ext uri="{0D108BD9-81ED-4DB2-BD59-A6C34878D82A}">
                    <a16:rowId xmlns:a16="http://schemas.microsoft.com/office/drawing/2014/main" val="3374403382"/>
                  </a:ext>
                </a:extLst>
              </a:tr>
            </a:tbl>
          </a:graphicData>
        </a:graphic>
      </p:graphicFrame>
      <p:sp>
        <p:nvSpPr>
          <p:cNvPr id="5" name="TextBox 4">
            <a:extLst>
              <a:ext uri="{FF2B5EF4-FFF2-40B4-BE49-F238E27FC236}">
                <a16:creationId xmlns:a16="http://schemas.microsoft.com/office/drawing/2014/main" id="{26962009-F716-2AB3-02A1-91F6EFFC815F}"/>
              </a:ext>
            </a:extLst>
          </p:cNvPr>
          <p:cNvSpPr txBox="1"/>
          <p:nvPr/>
        </p:nvSpPr>
        <p:spPr>
          <a:xfrm>
            <a:off x="1637936" y="2891978"/>
            <a:ext cx="879566" cy="369332"/>
          </a:xfrm>
          <a:prstGeom prst="rect">
            <a:avLst/>
          </a:prstGeom>
          <a:noFill/>
        </p:spPr>
        <p:txBody>
          <a:bodyPr wrap="square" rtlCol="0">
            <a:spAutoFit/>
          </a:bodyPr>
          <a:lstStyle/>
          <a:p>
            <a:r>
              <a:rPr lang="en-US" dirty="0"/>
              <a:t>12:00</a:t>
            </a:r>
          </a:p>
        </p:txBody>
      </p:sp>
      <p:sp>
        <p:nvSpPr>
          <p:cNvPr id="6" name="TextBox 5">
            <a:extLst>
              <a:ext uri="{FF2B5EF4-FFF2-40B4-BE49-F238E27FC236}">
                <a16:creationId xmlns:a16="http://schemas.microsoft.com/office/drawing/2014/main" id="{38236773-78BB-C246-4806-1D573504C3CB}"/>
              </a:ext>
            </a:extLst>
          </p:cNvPr>
          <p:cNvSpPr txBox="1"/>
          <p:nvPr/>
        </p:nvSpPr>
        <p:spPr>
          <a:xfrm>
            <a:off x="9727471" y="2886141"/>
            <a:ext cx="879566" cy="369332"/>
          </a:xfrm>
          <a:prstGeom prst="rect">
            <a:avLst/>
          </a:prstGeom>
          <a:noFill/>
        </p:spPr>
        <p:txBody>
          <a:bodyPr wrap="square" rtlCol="0">
            <a:spAutoFit/>
          </a:bodyPr>
          <a:lstStyle/>
          <a:p>
            <a:r>
              <a:rPr lang="en-US" dirty="0"/>
              <a:t>11:59</a:t>
            </a:r>
          </a:p>
        </p:txBody>
      </p:sp>
      <p:sp>
        <p:nvSpPr>
          <p:cNvPr id="7" name="TextBox 6">
            <a:extLst>
              <a:ext uri="{FF2B5EF4-FFF2-40B4-BE49-F238E27FC236}">
                <a16:creationId xmlns:a16="http://schemas.microsoft.com/office/drawing/2014/main" id="{278D072F-1168-3ABC-315E-C6AA5318D047}"/>
              </a:ext>
            </a:extLst>
          </p:cNvPr>
          <p:cNvSpPr txBox="1"/>
          <p:nvPr/>
        </p:nvSpPr>
        <p:spPr>
          <a:xfrm>
            <a:off x="5746202" y="2886141"/>
            <a:ext cx="879566" cy="369332"/>
          </a:xfrm>
          <a:prstGeom prst="rect">
            <a:avLst/>
          </a:prstGeom>
          <a:noFill/>
        </p:spPr>
        <p:txBody>
          <a:bodyPr wrap="square" rtlCol="0">
            <a:spAutoFit/>
          </a:bodyPr>
          <a:lstStyle/>
          <a:p>
            <a:r>
              <a:rPr lang="en-US" dirty="0"/>
              <a:t>24:00</a:t>
            </a:r>
          </a:p>
        </p:txBody>
      </p:sp>
      <p:graphicFrame>
        <p:nvGraphicFramePr>
          <p:cNvPr id="12" name="Table 11">
            <a:extLst>
              <a:ext uri="{FF2B5EF4-FFF2-40B4-BE49-F238E27FC236}">
                <a16:creationId xmlns:a16="http://schemas.microsoft.com/office/drawing/2014/main" id="{61A3D1E5-1490-3D8D-4522-DFDD35BEC126}"/>
              </a:ext>
            </a:extLst>
          </p:cNvPr>
          <p:cNvGraphicFramePr>
            <a:graphicFrameLocks noGrp="1"/>
          </p:cNvGraphicFramePr>
          <p:nvPr/>
        </p:nvGraphicFramePr>
        <p:xfrm>
          <a:off x="9879871" y="4586911"/>
          <a:ext cx="2206625" cy="2103120"/>
        </p:xfrm>
        <a:graphic>
          <a:graphicData uri="http://schemas.openxmlformats.org/drawingml/2006/table">
            <a:tbl>
              <a:tblPr firstRow="1" bandRow="1">
                <a:tableStyleId>{073A0DAA-6AF3-43AB-8588-CEC1D06C72B9}</a:tableStyleId>
              </a:tblPr>
              <a:tblGrid>
                <a:gridCol w="2206625">
                  <a:extLst>
                    <a:ext uri="{9D8B030D-6E8A-4147-A177-3AD203B41FA5}">
                      <a16:colId xmlns:a16="http://schemas.microsoft.com/office/drawing/2014/main" val="1280311162"/>
                    </a:ext>
                  </a:extLst>
                </a:gridCol>
              </a:tblGrid>
              <a:tr h="304626">
                <a:tc>
                  <a:txBody>
                    <a:bodyPr/>
                    <a:lstStyle/>
                    <a:p>
                      <a:r>
                        <a:rPr lang="en-US" b="0" dirty="0">
                          <a:solidFill>
                            <a:srgbClr val="001007"/>
                          </a:solidFill>
                        </a:rPr>
                        <a:t>Legend</a:t>
                      </a:r>
                    </a:p>
                  </a:txBody>
                  <a:tcPr>
                    <a:noFill/>
                  </a:tcPr>
                </a:tc>
                <a:extLst>
                  <a:ext uri="{0D108BD9-81ED-4DB2-BD59-A6C34878D82A}">
                    <a16:rowId xmlns:a16="http://schemas.microsoft.com/office/drawing/2014/main" val="963712452"/>
                  </a:ext>
                </a:extLst>
              </a:tr>
              <a:tr h="304626">
                <a:tc>
                  <a:txBody>
                    <a:bodyPr/>
                    <a:lstStyle/>
                    <a:p>
                      <a:r>
                        <a:rPr lang="en-US" dirty="0">
                          <a:solidFill>
                            <a:srgbClr val="001007"/>
                          </a:solidFill>
                        </a:rPr>
                        <a:t>LPA</a:t>
                      </a:r>
                    </a:p>
                  </a:txBody>
                  <a:tcPr>
                    <a:solidFill>
                      <a:srgbClr val="FFC000"/>
                    </a:solidFill>
                  </a:tcPr>
                </a:tc>
                <a:extLst>
                  <a:ext uri="{0D108BD9-81ED-4DB2-BD59-A6C34878D82A}">
                    <a16:rowId xmlns:a16="http://schemas.microsoft.com/office/drawing/2014/main" val="1912436369"/>
                  </a:ext>
                </a:extLst>
              </a:tr>
              <a:tr h="304626">
                <a:tc>
                  <a:txBody>
                    <a:bodyPr/>
                    <a:lstStyle/>
                    <a:p>
                      <a:r>
                        <a:rPr lang="en-US" dirty="0">
                          <a:solidFill>
                            <a:srgbClr val="001007"/>
                          </a:solidFill>
                        </a:rPr>
                        <a:t>Sedentary</a:t>
                      </a:r>
                    </a:p>
                  </a:txBody>
                  <a:tcPr>
                    <a:solidFill>
                      <a:srgbClr val="FF0000"/>
                    </a:solidFill>
                  </a:tcPr>
                </a:tc>
                <a:extLst>
                  <a:ext uri="{0D108BD9-81ED-4DB2-BD59-A6C34878D82A}">
                    <a16:rowId xmlns:a16="http://schemas.microsoft.com/office/drawing/2014/main" val="4289732079"/>
                  </a:ext>
                </a:extLst>
              </a:tr>
              <a:tr h="304626">
                <a:tc>
                  <a:txBody>
                    <a:bodyPr/>
                    <a:lstStyle/>
                    <a:p>
                      <a:r>
                        <a:rPr lang="en-US" dirty="0">
                          <a:solidFill>
                            <a:srgbClr val="001007"/>
                          </a:solidFill>
                        </a:rPr>
                        <a:t>Sleep</a:t>
                      </a:r>
                    </a:p>
                  </a:txBody>
                  <a:tcPr>
                    <a:solidFill>
                      <a:srgbClr val="00B0F0"/>
                    </a:solidFill>
                  </a:tcPr>
                </a:tc>
                <a:extLst>
                  <a:ext uri="{0D108BD9-81ED-4DB2-BD59-A6C34878D82A}">
                    <a16:rowId xmlns:a16="http://schemas.microsoft.com/office/drawing/2014/main" val="2203794146"/>
                  </a:ext>
                </a:extLst>
              </a:tr>
              <a:tr h="304626">
                <a:tc>
                  <a:txBody>
                    <a:bodyPr/>
                    <a:lstStyle/>
                    <a:p>
                      <a:r>
                        <a:rPr lang="en-US" dirty="0">
                          <a:solidFill>
                            <a:srgbClr val="001007"/>
                          </a:solidFill>
                        </a:rPr>
                        <a:t>Awake during Sleep Window | | |</a:t>
                      </a:r>
                    </a:p>
                  </a:txBody>
                  <a:tcPr>
                    <a:solidFill>
                      <a:srgbClr val="00B0F0"/>
                    </a:solidFill>
                  </a:tcPr>
                </a:tc>
                <a:extLst>
                  <a:ext uri="{0D108BD9-81ED-4DB2-BD59-A6C34878D82A}">
                    <a16:rowId xmlns:a16="http://schemas.microsoft.com/office/drawing/2014/main" val="3658270615"/>
                  </a:ext>
                </a:extLst>
              </a:tr>
            </a:tbl>
          </a:graphicData>
        </a:graphic>
      </p:graphicFrame>
      <p:sp>
        <p:nvSpPr>
          <p:cNvPr id="10" name="TextBox 9">
            <a:extLst>
              <a:ext uri="{FF2B5EF4-FFF2-40B4-BE49-F238E27FC236}">
                <a16:creationId xmlns:a16="http://schemas.microsoft.com/office/drawing/2014/main" id="{3527F392-A01D-E03F-E1B7-3130E8C494F2}"/>
              </a:ext>
            </a:extLst>
          </p:cNvPr>
          <p:cNvSpPr txBox="1"/>
          <p:nvPr/>
        </p:nvSpPr>
        <p:spPr>
          <a:xfrm>
            <a:off x="2382437" y="3966023"/>
            <a:ext cx="7427122" cy="369332"/>
          </a:xfrm>
          <a:prstGeom prst="rect">
            <a:avLst/>
          </a:prstGeom>
          <a:noFill/>
        </p:spPr>
        <p:txBody>
          <a:bodyPr wrap="square" rtlCol="0">
            <a:spAutoFit/>
          </a:bodyPr>
          <a:lstStyle/>
          <a:p>
            <a:r>
              <a:rPr lang="en-US" dirty="0"/>
              <a:t>Wake After Sleep Onset (WASO): Minutes awake during sleep window</a:t>
            </a:r>
          </a:p>
        </p:txBody>
      </p:sp>
    </p:spTree>
    <p:extLst>
      <p:ext uri="{BB962C8B-B14F-4D97-AF65-F5344CB8AC3E}">
        <p14:creationId xmlns:p14="http://schemas.microsoft.com/office/powerpoint/2010/main" val="28129908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58524-521E-7999-4AEA-D56612FFB4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D011C6-D068-ED0F-99C5-DD9C89F807EB}"/>
              </a:ext>
            </a:extLst>
          </p:cNvPr>
          <p:cNvSpPr>
            <a:spLocks noGrp="1"/>
          </p:cNvSpPr>
          <p:nvPr>
            <p:ph type="title"/>
          </p:nvPr>
        </p:nvSpPr>
        <p:spPr/>
        <p:txBody>
          <a:bodyPr/>
          <a:lstStyle/>
          <a:p>
            <a:r>
              <a:rPr lang="en-US" dirty="0"/>
              <a:t>Definitions of Physical Activity &amp; Sleep</a:t>
            </a:r>
          </a:p>
        </p:txBody>
      </p:sp>
      <p:sp>
        <p:nvSpPr>
          <p:cNvPr id="3" name="Content Placeholder 2">
            <a:extLst>
              <a:ext uri="{FF2B5EF4-FFF2-40B4-BE49-F238E27FC236}">
                <a16:creationId xmlns:a16="http://schemas.microsoft.com/office/drawing/2014/main" id="{03B76539-EAC0-5B94-9295-68D3C57957E6}"/>
              </a:ext>
            </a:extLst>
          </p:cNvPr>
          <p:cNvSpPr>
            <a:spLocks noGrp="1"/>
          </p:cNvSpPr>
          <p:nvPr>
            <p:ph idx="1"/>
          </p:nvPr>
        </p:nvSpPr>
        <p:spPr>
          <a:xfrm>
            <a:off x="838200" y="2116393"/>
            <a:ext cx="10515600" cy="4060569"/>
          </a:xfrm>
        </p:spPr>
        <p:txBody>
          <a:bodyPr/>
          <a:lstStyle/>
          <a:p>
            <a:pPr marL="0" indent="0">
              <a:buNone/>
            </a:pPr>
            <a:r>
              <a:rPr lang="en-US" dirty="0"/>
              <a:t>Other considerations:</a:t>
            </a:r>
          </a:p>
          <a:p>
            <a:pPr marL="0" indent="0">
              <a:buNone/>
            </a:pPr>
            <a:r>
              <a:rPr lang="en-US" dirty="0"/>
              <a:t>Sleep logs </a:t>
            </a:r>
          </a:p>
          <a:p>
            <a:pPr marL="0" indent="0">
              <a:buNone/>
            </a:pPr>
            <a:r>
              <a:rPr lang="en-US" dirty="0"/>
              <a:t>Naps</a:t>
            </a:r>
          </a:p>
          <a:p>
            <a:pPr marL="0" indent="0">
              <a:buNone/>
            </a:pPr>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5551450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CAA07-0143-EEF3-2B9B-39F0397D23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B93503-06E0-C53D-493B-1E0902AB72FF}"/>
              </a:ext>
            </a:extLst>
          </p:cNvPr>
          <p:cNvSpPr>
            <a:spLocks noGrp="1"/>
          </p:cNvSpPr>
          <p:nvPr>
            <p:ph type="title"/>
          </p:nvPr>
        </p:nvSpPr>
        <p:spPr/>
        <p:txBody>
          <a:bodyPr/>
          <a:lstStyle/>
          <a:p>
            <a:r>
              <a:rPr lang="en-US" dirty="0"/>
              <a:t>Definitions of Physical Activity &amp; Sleep</a:t>
            </a:r>
          </a:p>
        </p:txBody>
      </p:sp>
      <p:sp>
        <p:nvSpPr>
          <p:cNvPr id="3" name="Content Placeholder 2">
            <a:extLst>
              <a:ext uri="{FF2B5EF4-FFF2-40B4-BE49-F238E27FC236}">
                <a16:creationId xmlns:a16="http://schemas.microsoft.com/office/drawing/2014/main" id="{4F9ED3D7-249A-F300-04F0-229DFAA076E1}"/>
              </a:ext>
            </a:extLst>
          </p:cNvPr>
          <p:cNvSpPr>
            <a:spLocks noGrp="1"/>
          </p:cNvSpPr>
          <p:nvPr>
            <p:ph idx="1"/>
          </p:nvPr>
        </p:nvSpPr>
        <p:spPr>
          <a:xfrm>
            <a:off x="838200" y="2116393"/>
            <a:ext cx="10515600" cy="4060569"/>
          </a:xfrm>
        </p:spPr>
        <p:txBody>
          <a:bodyPr/>
          <a:lstStyle/>
          <a:p>
            <a:pPr marL="0" indent="0">
              <a:buNone/>
            </a:pPr>
            <a:r>
              <a:rPr lang="en-US" dirty="0"/>
              <a:t>How do you know if something weird happened?</a:t>
            </a:r>
          </a:p>
          <a:p>
            <a:r>
              <a:rPr lang="en-US" dirty="0"/>
              <a:t>Number of epochs– less and more than you’d expect</a:t>
            </a:r>
          </a:p>
          <a:p>
            <a:r>
              <a:rPr lang="en-US" dirty="0"/>
              <a:t>Number of people</a:t>
            </a:r>
          </a:p>
          <a:p>
            <a:r>
              <a:rPr lang="en-US" dirty="0"/>
              <a:t>No sleep</a:t>
            </a:r>
          </a:p>
          <a:p>
            <a:r>
              <a:rPr lang="en-US" dirty="0"/>
              <a:t>No physical activity</a:t>
            </a:r>
          </a:p>
          <a:p>
            <a:r>
              <a:rPr lang="en-US" dirty="0"/>
              <a:t>Really high values of variables of interest</a:t>
            </a:r>
          </a:p>
          <a:p>
            <a:pPr marL="0" indent="0">
              <a:buNone/>
            </a:pPr>
            <a:endParaRPr lang="en-US" dirty="0"/>
          </a:p>
          <a:p>
            <a:pPr marL="0" indent="0">
              <a:buNone/>
            </a:pPr>
            <a:endParaRPr lang="en-US" dirty="0"/>
          </a:p>
          <a:p>
            <a:pPr marL="0" indent="0">
              <a:buNone/>
            </a:pPr>
            <a:endParaRPr lang="en-US" dirty="0"/>
          </a:p>
          <a:p>
            <a:endParaRPr lang="en-US" dirty="0"/>
          </a:p>
        </p:txBody>
      </p:sp>
      <p:sp>
        <p:nvSpPr>
          <p:cNvPr id="4" name="Heart 3">
            <a:extLst>
              <a:ext uri="{FF2B5EF4-FFF2-40B4-BE49-F238E27FC236}">
                <a16:creationId xmlns:a16="http://schemas.microsoft.com/office/drawing/2014/main" id="{96EC3659-55A8-3E40-E058-A4897151F277}"/>
              </a:ext>
            </a:extLst>
          </p:cNvPr>
          <p:cNvSpPr/>
          <p:nvPr/>
        </p:nvSpPr>
        <p:spPr>
          <a:xfrm>
            <a:off x="7927942" y="4204077"/>
            <a:ext cx="2026763" cy="1395167"/>
          </a:xfrm>
          <a:prstGeom prst="hear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41031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EA0B-A235-48FA-214C-5A9889F5DE64}"/>
            </a:ext>
          </a:extLst>
        </p:cNvPr>
        <p:cNvGrpSpPr/>
        <p:nvPr/>
      </p:nvGrpSpPr>
      <p:grpSpPr>
        <a:xfrm>
          <a:off x="0" y="0"/>
          <a:ext cx="0" cy="0"/>
          <a:chOff x="0" y="0"/>
          <a:chExt cx="0" cy="0"/>
        </a:xfrm>
      </p:grpSpPr>
      <p:pic>
        <p:nvPicPr>
          <p:cNvPr id="8" name="Picture 7" descr="A close-up of a person's belly&#10;&#10;Description automatically generated">
            <a:extLst>
              <a:ext uri="{FF2B5EF4-FFF2-40B4-BE49-F238E27FC236}">
                <a16:creationId xmlns:a16="http://schemas.microsoft.com/office/drawing/2014/main" id="{EED6703A-FB8A-C55D-E35B-B186349DB72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13964" y="4143375"/>
            <a:ext cx="3878036" cy="2714625"/>
          </a:xfrm>
          <a:prstGeom prst="rect">
            <a:avLst/>
          </a:prstGeom>
          <a:effectLst>
            <a:outerShdw blurRad="50800" dist="50800" dir="5400000" algn="ctr" rotWithShape="0">
              <a:srgbClr val="000000">
                <a:alpha val="25000"/>
              </a:srgbClr>
            </a:outerShdw>
          </a:effectLst>
        </p:spPr>
      </p:pic>
      <p:sp>
        <p:nvSpPr>
          <p:cNvPr id="2" name="Title 1">
            <a:extLst>
              <a:ext uri="{FF2B5EF4-FFF2-40B4-BE49-F238E27FC236}">
                <a16:creationId xmlns:a16="http://schemas.microsoft.com/office/drawing/2014/main" id="{D7BA5492-8024-C6C3-0680-05D142FE180C}"/>
              </a:ext>
            </a:extLst>
          </p:cNvPr>
          <p:cNvSpPr>
            <a:spLocks noGrp="1"/>
          </p:cNvSpPr>
          <p:nvPr>
            <p:ph type="title"/>
          </p:nvPr>
        </p:nvSpPr>
        <p:spPr/>
        <p:txBody>
          <a:bodyPr/>
          <a:lstStyle/>
          <a:p>
            <a:r>
              <a:rPr lang="en-US" dirty="0"/>
              <a:t>Beyond Physical Activity &amp; Sleep</a:t>
            </a:r>
          </a:p>
        </p:txBody>
      </p:sp>
      <p:sp>
        <p:nvSpPr>
          <p:cNvPr id="3" name="Content Placeholder 2">
            <a:extLst>
              <a:ext uri="{FF2B5EF4-FFF2-40B4-BE49-F238E27FC236}">
                <a16:creationId xmlns:a16="http://schemas.microsoft.com/office/drawing/2014/main" id="{1D06BA35-52B7-1CB8-FA1D-1130CB88172B}"/>
              </a:ext>
            </a:extLst>
          </p:cNvPr>
          <p:cNvSpPr>
            <a:spLocks noGrp="1"/>
          </p:cNvSpPr>
          <p:nvPr>
            <p:ph idx="1"/>
          </p:nvPr>
        </p:nvSpPr>
        <p:spPr>
          <a:xfrm>
            <a:off x="838200" y="2116393"/>
            <a:ext cx="10515600" cy="4060569"/>
          </a:xfrm>
        </p:spPr>
        <p:txBody>
          <a:bodyPr/>
          <a:lstStyle/>
          <a:p>
            <a:pPr marL="0" indent="0">
              <a:buNone/>
            </a:pPr>
            <a:r>
              <a:rPr lang="en-US" dirty="0"/>
              <a:t>Talk with your Subject Matter Experts!</a:t>
            </a:r>
          </a:p>
          <a:p>
            <a:pPr marL="0" indent="0">
              <a:buNone/>
            </a:pPr>
            <a:endParaRPr lang="en-US" dirty="0"/>
          </a:p>
          <a:p>
            <a:pPr marL="0" indent="0">
              <a:buNone/>
            </a:pPr>
            <a:r>
              <a:rPr lang="en-US" dirty="0"/>
              <a:t>What behaviors are expected in the data?</a:t>
            </a:r>
          </a:p>
          <a:p>
            <a:pPr marL="0" indent="0">
              <a:buNone/>
            </a:pPr>
            <a:r>
              <a:rPr lang="en-US" dirty="0"/>
              <a:t>What would be surprising?</a:t>
            </a:r>
          </a:p>
          <a:p>
            <a:pPr marL="0" indent="0">
              <a:buNone/>
            </a:pPr>
            <a:r>
              <a:rPr lang="en-US" dirty="0"/>
              <a:t>What patterns do they expect to see?</a:t>
            </a:r>
          </a:p>
          <a:p>
            <a:pPr marL="0" indent="0">
              <a:buNone/>
            </a:pPr>
            <a:r>
              <a:rPr lang="en-US" dirty="0"/>
              <a:t>What are some things about the participants that may lead to wearable malfunction/incorrect data?</a:t>
            </a:r>
          </a:p>
          <a:p>
            <a:pPr marL="0" indent="0">
              <a:buNone/>
            </a:pPr>
            <a:endParaRPr lang="en-US" dirty="0"/>
          </a:p>
          <a:p>
            <a:pPr marL="0" indent="0">
              <a:buNone/>
            </a:pPr>
            <a:endParaRPr lang="en-US" dirty="0"/>
          </a:p>
          <a:p>
            <a:endParaRPr lang="en-US" dirty="0"/>
          </a:p>
        </p:txBody>
      </p:sp>
      <p:sp>
        <p:nvSpPr>
          <p:cNvPr id="9" name="TextBox 8">
            <a:extLst>
              <a:ext uri="{FF2B5EF4-FFF2-40B4-BE49-F238E27FC236}">
                <a16:creationId xmlns:a16="http://schemas.microsoft.com/office/drawing/2014/main" id="{7D2E313A-5D34-4D98-1E8D-89E65F195EB6}"/>
              </a:ext>
            </a:extLst>
          </p:cNvPr>
          <p:cNvSpPr txBox="1"/>
          <p:nvPr/>
        </p:nvSpPr>
        <p:spPr>
          <a:xfrm>
            <a:off x="7112000" y="6858000"/>
            <a:ext cx="5080000" cy="230832"/>
          </a:xfrm>
          <a:prstGeom prst="rect">
            <a:avLst/>
          </a:prstGeom>
          <a:noFill/>
          <a:effectLst>
            <a:outerShdw blurRad="50800" dist="50800" dir="5400000" algn="ctr" rotWithShape="0">
              <a:srgbClr val="000000">
                <a:alpha val="72000"/>
              </a:srgbClr>
            </a:outerShdw>
          </a:effectLst>
        </p:spPr>
        <p:txBody>
          <a:bodyPr wrap="square" rtlCol="0">
            <a:spAutoFit/>
          </a:bodyPr>
          <a:lstStyle/>
          <a:p>
            <a:r>
              <a:rPr lang="en-US" sz="900">
                <a:hlinkClick r:id="rId4" tooltip="https://ilmiodiabete.com/2016/05/la-battaglia-dei-sensori-si-sta-seria-la-medtronic-stringe-nuova-partnership-strategica-sui-cgm/"/>
              </a:rPr>
              <a:t>This Photo</a:t>
            </a:r>
            <a:r>
              <a:rPr lang="en-US" sz="900"/>
              <a:t> by Unknown Author is licensed under </a:t>
            </a:r>
            <a:r>
              <a:rPr lang="en-US" sz="900">
                <a:hlinkClick r:id="rId5" tooltip="https://creativecommons.org/licenses/by-nc-nd/3.0/"/>
              </a:rPr>
              <a:t>CC BY-NC-ND</a:t>
            </a:r>
            <a:endParaRPr lang="en-US" sz="900"/>
          </a:p>
        </p:txBody>
      </p:sp>
    </p:spTree>
    <p:extLst>
      <p:ext uri="{BB962C8B-B14F-4D97-AF65-F5344CB8AC3E}">
        <p14:creationId xmlns:p14="http://schemas.microsoft.com/office/powerpoint/2010/main" val="1305288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E37B5-7540-B257-3E1E-319A048A7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2FB40B-8B1A-8ED7-2FA4-5664A1AEC2FB}"/>
              </a:ext>
            </a:extLst>
          </p:cNvPr>
          <p:cNvSpPr>
            <a:spLocks noGrp="1"/>
          </p:cNvSpPr>
          <p:nvPr>
            <p:ph type="title"/>
          </p:nvPr>
        </p:nvSpPr>
        <p:spPr/>
        <p:txBody>
          <a:bodyPr/>
          <a:lstStyle/>
          <a:p>
            <a:r>
              <a:rPr lang="en-US" dirty="0"/>
              <a:t>Summarizing and Visualizing Data</a:t>
            </a:r>
          </a:p>
        </p:txBody>
      </p:sp>
      <p:pic>
        <p:nvPicPr>
          <p:cNvPr id="4" name="Picture 3" descr="A map of a fish&#10;&#10;Description automatically generated">
            <a:extLst>
              <a:ext uri="{FF2B5EF4-FFF2-40B4-BE49-F238E27FC236}">
                <a16:creationId xmlns:a16="http://schemas.microsoft.com/office/drawing/2014/main" id="{7EEFAA60-EBEF-5BBE-21CB-9E971CD5B4B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37794" y="2352675"/>
            <a:ext cx="6116412" cy="3681412"/>
          </a:xfrm>
          <a:prstGeom prst="rect">
            <a:avLst/>
          </a:prstGeom>
        </p:spPr>
      </p:pic>
      <p:sp>
        <p:nvSpPr>
          <p:cNvPr id="5" name="TextBox 4">
            <a:extLst>
              <a:ext uri="{FF2B5EF4-FFF2-40B4-BE49-F238E27FC236}">
                <a16:creationId xmlns:a16="http://schemas.microsoft.com/office/drawing/2014/main" id="{D603212B-A60A-B956-E154-0C14F5BA4796}"/>
              </a:ext>
            </a:extLst>
          </p:cNvPr>
          <p:cNvSpPr txBox="1"/>
          <p:nvPr/>
        </p:nvSpPr>
        <p:spPr>
          <a:xfrm>
            <a:off x="2447925" y="6280667"/>
            <a:ext cx="6115050" cy="230832"/>
          </a:xfrm>
          <a:prstGeom prst="rect">
            <a:avLst/>
          </a:prstGeom>
          <a:noFill/>
        </p:spPr>
        <p:txBody>
          <a:bodyPr wrap="square" rtlCol="0">
            <a:spAutoFit/>
          </a:bodyPr>
          <a:lstStyle/>
          <a:p>
            <a:r>
              <a:rPr lang="en-US" sz="900">
                <a:hlinkClick r:id="rId3" tooltip="http://stats.stackexchange.com/questions/125662/geocoded-node-map-visualizers"/>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10254520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5E2C8-4916-6442-31F1-A734256A6D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E61833-6704-38DD-7A74-9B2FCF9F185D}"/>
              </a:ext>
            </a:extLst>
          </p:cNvPr>
          <p:cNvSpPr>
            <a:spLocks noGrp="1"/>
          </p:cNvSpPr>
          <p:nvPr>
            <p:ph type="title"/>
          </p:nvPr>
        </p:nvSpPr>
        <p:spPr/>
        <p:txBody>
          <a:bodyPr/>
          <a:lstStyle/>
          <a:p>
            <a:r>
              <a:rPr lang="en-US" dirty="0"/>
              <a:t>Summarizing and Visualizing Data</a:t>
            </a:r>
          </a:p>
        </p:txBody>
      </p:sp>
      <p:sp>
        <p:nvSpPr>
          <p:cNvPr id="3" name="Thought Bubble: Cloud 2">
            <a:extLst>
              <a:ext uri="{FF2B5EF4-FFF2-40B4-BE49-F238E27FC236}">
                <a16:creationId xmlns:a16="http://schemas.microsoft.com/office/drawing/2014/main" id="{4D7F9968-4321-7D99-58B2-D72C53E0EC93}"/>
              </a:ext>
            </a:extLst>
          </p:cNvPr>
          <p:cNvSpPr/>
          <p:nvPr/>
        </p:nvSpPr>
        <p:spPr>
          <a:xfrm>
            <a:off x="2767584" y="1937006"/>
            <a:ext cx="6656832" cy="3611880"/>
          </a:xfrm>
          <a:prstGeom prst="cloudCallout">
            <a:avLst>
              <a:gd name="adj1" fmla="val -69597"/>
              <a:gd name="adj2" fmla="val 7667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t>Before inference, you should know: </a:t>
            </a:r>
          </a:p>
          <a:p>
            <a:pPr algn="ctr"/>
            <a:endParaRPr lang="en-US" dirty="0"/>
          </a:p>
          <a:p>
            <a:pPr algn="ctr"/>
            <a:r>
              <a:rPr lang="en-US" dirty="0"/>
              <a:t>Who is in your data? Who is not in your data? What is the distribution of your outcome? Do your descriptive statistics align with your hypotheses? How does your outcome appear to change over time? Is there anything about your data you should consider in your analysis?</a:t>
            </a:r>
          </a:p>
        </p:txBody>
      </p:sp>
    </p:spTree>
    <p:extLst>
      <p:ext uri="{BB962C8B-B14F-4D97-AF65-F5344CB8AC3E}">
        <p14:creationId xmlns:p14="http://schemas.microsoft.com/office/powerpoint/2010/main" val="28023625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48083-6DF2-C1EC-82FD-430DD9B450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8F887D-C119-E9D9-FAB5-B85BB74E200E}"/>
              </a:ext>
            </a:extLst>
          </p:cNvPr>
          <p:cNvSpPr>
            <a:spLocks noGrp="1"/>
          </p:cNvSpPr>
          <p:nvPr>
            <p:ph type="title"/>
          </p:nvPr>
        </p:nvSpPr>
        <p:spPr/>
        <p:txBody>
          <a:bodyPr>
            <a:normAutofit fontScale="90000"/>
          </a:bodyPr>
          <a:lstStyle/>
          <a:p>
            <a:r>
              <a:rPr lang="en-US" dirty="0"/>
              <a:t>Programmer’s Tip:</a:t>
            </a:r>
            <a:br>
              <a:rPr lang="en-US" dirty="0"/>
            </a:br>
            <a:r>
              <a:rPr lang="en-US" dirty="0"/>
              <a:t>Automate your Table 1</a:t>
            </a:r>
          </a:p>
        </p:txBody>
      </p:sp>
      <p:pic>
        <p:nvPicPr>
          <p:cNvPr id="4" name="Picture 3" descr="A black and green alarm clock and a dollar sign on a scale&#10;&#10;Description automatically generated">
            <a:extLst>
              <a:ext uri="{FF2B5EF4-FFF2-40B4-BE49-F238E27FC236}">
                <a16:creationId xmlns:a16="http://schemas.microsoft.com/office/drawing/2014/main" id="{15ACB946-1E8C-63CF-AC3D-DA7CAD07530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291012" y="2329718"/>
            <a:ext cx="3609975" cy="3609975"/>
          </a:xfrm>
          <a:prstGeom prst="rect">
            <a:avLst/>
          </a:prstGeom>
        </p:spPr>
      </p:pic>
      <p:sp>
        <p:nvSpPr>
          <p:cNvPr id="6" name="Speech Bubble: Oval 5">
            <a:extLst>
              <a:ext uri="{FF2B5EF4-FFF2-40B4-BE49-F238E27FC236}">
                <a16:creationId xmlns:a16="http://schemas.microsoft.com/office/drawing/2014/main" id="{57C581AC-FCD7-0339-BD19-AE385FB5AE65}"/>
              </a:ext>
            </a:extLst>
          </p:cNvPr>
          <p:cNvSpPr/>
          <p:nvPr/>
        </p:nvSpPr>
        <p:spPr>
          <a:xfrm>
            <a:off x="8055864" y="394384"/>
            <a:ext cx="3895344" cy="2066544"/>
          </a:xfrm>
          <a:prstGeom prst="wedgeEllipseCallout">
            <a:avLst>
              <a:gd name="adj1" fmla="val -44541"/>
              <a:gd name="adj2" fmla="val 78872"/>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What variables are commonly used in a Table 1? Do you have certain projects that always use the same 10-15 variables?</a:t>
            </a:r>
          </a:p>
        </p:txBody>
      </p:sp>
    </p:spTree>
    <p:extLst>
      <p:ext uri="{BB962C8B-B14F-4D97-AF65-F5344CB8AC3E}">
        <p14:creationId xmlns:p14="http://schemas.microsoft.com/office/powerpoint/2010/main" val="11295302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1FA29-93AC-4A55-D491-7857F5BDAA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4FBED-A1D9-5729-BDCF-8C5EE6FA67A6}"/>
              </a:ext>
            </a:extLst>
          </p:cNvPr>
          <p:cNvSpPr>
            <a:spLocks noGrp="1"/>
          </p:cNvSpPr>
          <p:nvPr>
            <p:ph type="title"/>
          </p:nvPr>
        </p:nvSpPr>
        <p:spPr>
          <a:xfrm>
            <a:off x="838200" y="918307"/>
            <a:ext cx="10515600" cy="1605818"/>
          </a:xfrm>
        </p:spPr>
        <p:txBody>
          <a:bodyPr>
            <a:normAutofit/>
          </a:bodyPr>
          <a:lstStyle/>
          <a:p>
            <a:r>
              <a:rPr lang="en-US" dirty="0"/>
              <a:t>The tables and figures you make should align with your research question…</a:t>
            </a:r>
          </a:p>
        </p:txBody>
      </p:sp>
      <p:pic>
        <p:nvPicPr>
          <p:cNvPr id="6" name="Picture 5" descr="A green apple and an orange&#10;&#10;Description automatically generated">
            <a:extLst>
              <a:ext uri="{FF2B5EF4-FFF2-40B4-BE49-F238E27FC236}">
                <a16:creationId xmlns:a16="http://schemas.microsoft.com/office/drawing/2014/main" id="{68EA6118-B3AB-6FB3-6410-B2F65CA5EA6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94097" y="2524125"/>
            <a:ext cx="5203805" cy="3571111"/>
          </a:xfrm>
          <a:prstGeom prst="rect">
            <a:avLst/>
          </a:prstGeom>
        </p:spPr>
      </p:pic>
      <p:sp>
        <p:nvSpPr>
          <p:cNvPr id="7" name="TextBox 6">
            <a:extLst>
              <a:ext uri="{FF2B5EF4-FFF2-40B4-BE49-F238E27FC236}">
                <a16:creationId xmlns:a16="http://schemas.microsoft.com/office/drawing/2014/main" id="{E70F509F-9DBA-8E8E-803E-A21C2B0CD130}"/>
              </a:ext>
            </a:extLst>
          </p:cNvPr>
          <p:cNvSpPr txBox="1"/>
          <p:nvPr/>
        </p:nvSpPr>
        <p:spPr>
          <a:xfrm>
            <a:off x="3494097" y="6095236"/>
            <a:ext cx="3057525" cy="369332"/>
          </a:xfrm>
          <a:prstGeom prst="rect">
            <a:avLst/>
          </a:prstGeom>
          <a:noFill/>
        </p:spPr>
        <p:txBody>
          <a:bodyPr wrap="square" rtlCol="0">
            <a:spAutoFit/>
          </a:bodyPr>
          <a:lstStyle/>
          <a:p>
            <a:r>
              <a:rPr lang="en-US" sz="900" dirty="0">
                <a:hlinkClick r:id="rId3" tooltip="https://en.wikipedia.org/wiki/Apples_and_oranges"/>
              </a:rPr>
              <a:t>This Photo</a:t>
            </a:r>
            <a:r>
              <a:rPr lang="en-US" sz="900" dirty="0"/>
              <a:t> by Unknown Author is licensed under </a:t>
            </a:r>
            <a:r>
              <a:rPr lang="en-US" sz="900" dirty="0">
                <a:hlinkClick r:id="rId4" tooltip="https://creativecommons.org/licenses/by-sa/3.0/"/>
              </a:rPr>
              <a:t>CC BY-SA</a:t>
            </a:r>
            <a:endParaRPr lang="en-US" sz="900" dirty="0"/>
          </a:p>
        </p:txBody>
      </p:sp>
    </p:spTree>
    <p:extLst>
      <p:ext uri="{BB962C8B-B14F-4D97-AF65-F5344CB8AC3E}">
        <p14:creationId xmlns:p14="http://schemas.microsoft.com/office/powerpoint/2010/main" val="1794117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8909D-C28F-82D2-EF1F-7A7D413434F0}"/>
              </a:ext>
            </a:extLst>
          </p:cNvPr>
          <p:cNvSpPr>
            <a:spLocks noGrp="1"/>
          </p:cNvSpPr>
          <p:nvPr>
            <p:ph type="title"/>
          </p:nvPr>
        </p:nvSpPr>
        <p:spPr/>
        <p:txBody>
          <a:bodyPr/>
          <a:lstStyle/>
          <a:p>
            <a:r>
              <a:rPr lang="en-US" dirty="0"/>
              <a:t>Research Examples</a:t>
            </a:r>
          </a:p>
        </p:txBody>
      </p:sp>
      <p:sp>
        <p:nvSpPr>
          <p:cNvPr id="3" name="Content Placeholder 2">
            <a:extLst>
              <a:ext uri="{FF2B5EF4-FFF2-40B4-BE49-F238E27FC236}">
                <a16:creationId xmlns:a16="http://schemas.microsoft.com/office/drawing/2014/main" id="{FF6B070A-4F45-9E26-29D8-9F8EFC4429A6}"/>
              </a:ext>
            </a:extLst>
          </p:cNvPr>
          <p:cNvSpPr>
            <a:spLocks noGrp="1"/>
          </p:cNvSpPr>
          <p:nvPr>
            <p:ph idx="1"/>
          </p:nvPr>
        </p:nvSpPr>
        <p:spPr>
          <a:xfrm>
            <a:off x="838200" y="1937006"/>
            <a:ext cx="10824148" cy="4471289"/>
          </a:xfrm>
        </p:spPr>
        <p:txBody>
          <a:bodyPr>
            <a:normAutofit fontScale="92500"/>
          </a:bodyPr>
          <a:lstStyle/>
          <a:p>
            <a:r>
              <a:rPr lang="en-US" u="sng" dirty="0"/>
              <a:t>Example 1</a:t>
            </a:r>
            <a:r>
              <a:rPr lang="en-US" dirty="0"/>
              <a:t>: Influenza surveillance through wearables tracking pulse, physical activity, sleep and weather (</a:t>
            </a:r>
            <a:r>
              <a:rPr lang="en-US" dirty="0" err="1"/>
              <a:t>Radin</a:t>
            </a:r>
            <a:r>
              <a:rPr lang="en-US" dirty="0"/>
              <a:t> et al., 2020)</a:t>
            </a:r>
          </a:p>
          <a:p>
            <a:r>
              <a:rPr lang="en-US" u="sng" dirty="0"/>
              <a:t>Example 2</a:t>
            </a:r>
            <a:r>
              <a:rPr lang="en-US" dirty="0"/>
              <a:t>: Wearable wireless patch for remote monitoring of respiratory and cardiac rhythm in children with asthma following ED care (Javed et al., 2023); can be used in concert with electronic medication monitoring and remote feedback to improve adherence and clinical outcomes. </a:t>
            </a:r>
          </a:p>
          <a:p>
            <a:r>
              <a:rPr lang="en-US" u="sng" dirty="0"/>
              <a:t>Example 3</a:t>
            </a:r>
            <a:r>
              <a:rPr lang="en-US" dirty="0"/>
              <a:t>: Accelerometer to measure moderate/vigorous physical activity over 7-day period at baseline, 6, 12 and 18 months as part of a weight loss intervention (Catenacci et al., 2019).</a:t>
            </a:r>
          </a:p>
          <a:p>
            <a:r>
              <a:rPr lang="en-US" dirty="0"/>
              <a:t>Focus on wearable data for research purposes</a:t>
            </a:r>
          </a:p>
          <a:p>
            <a:endParaRPr lang="en-US" dirty="0"/>
          </a:p>
          <a:p>
            <a:endParaRPr lang="en-US" dirty="0"/>
          </a:p>
        </p:txBody>
      </p:sp>
    </p:spTree>
    <p:extLst>
      <p:ext uri="{BB962C8B-B14F-4D97-AF65-F5344CB8AC3E}">
        <p14:creationId xmlns:p14="http://schemas.microsoft.com/office/powerpoint/2010/main" val="42722534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5B532-A8B4-54A9-3FFD-DFA556A943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359948-CC8E-C479-441D-D9DF047237F6}"/>
              </a:ext>
            </a:extLst>
          </p:cNvPr>
          <p:cNvSpPr>
            <a:spLocks noGrp="1"/>
          </p:cNvSpPr>
          <p:nvPr>
            <p:ph type="title"/>
          </p:nvPr>
        </p:nvSpPr>
        <p:spPr>
          <a:xfrm>
            <a:off x="838200" y="918307"/>
            <a:ext cx="10515600" cy="637116"/>
          </a:xfrm>
        </p:spPr>
        <p:txBody>
          <a:bodyPr>
            <a:normAutofit fontScale="90000"/>
          </a:bodyPr>
          <a:lstStyle/>
          <a:p>
            <a:r>
              <a:rPr lang="en-US" dirty="0"/>
              <a:t>Visualizing the epoch data</a:t>
            </a:r>
          </a:p>
        </p:txBody>
      </p:sp>
      <p:pic>
        <p:nvPicPr>
          <p:cNvPr id="4" name="Picture 3" descr="A graph of a person's pulse&#10;&#10;Description automatically generated with medium confidence">
            <a:extLst>
              <a:ext uri="{FF2B5EF4-FFF2-40B4-BE49-F238E27FC236}">
                <a16:creationId xmlns:a16="http://schemas.microsoft.com/office/drawing/2014/main" id="{AECA17D9-4725-2120-8410-34E5203DC6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01280" y="918307"/>
            <a:ext cx="4252569" cy="5670092"/>
          </a:xfrm>
          <a:prstGeom prst="rect">
            <a:avLst/>
          </a:prstGeom>
        </p:spPr>
      </p:pic>
      <p:sp>
        <p:nvSpPr>
          <p:cNvPr id="3" name="Content Placeholder 4">
            <a:extLst>
              <a:ext uri="{FF2B5EF4-FFF2-40B4-BE49-F238E27FC236}">
                <a16:creationId xmlns:a16="http://schemas.microsoft.com/office/drawing/2014/main" id="{6B50B100-1119-A36A-B41A-0AFD5D8AD0E6}"/>
              </a:ext>
            </a:extLst>
          </p:cNvPr>
          <p:cNvSpPr>
            <a:spLocks noGrp="1"/>
          </p:cNvSpPr>
          <p:nvPr>
            <p:ph idx="1"/>
          </p:nvPr>
        </p:nvSpPr>
        <p:spPr>
          <a:xfrm>
            <a:off x="838200" y="6004857"/>
            <a:ext cx="10515600" cy="613227"/>
          </a:xfrm>
        </p:spPr>
        <p:txBody>
          <a:bodyPr/>
          <a:lstStyle/>
          <a:p>
            <a:pPr marL="0" indent="0">
              <a:buNone/>
            </a:pPr>
            <a:r>
              <a:rPr lang="en-US" dirty="0"/>
              <a:t>CSP2024_Program4_EpochPlots.sas</a:t>
            </a:r>
          </a:p>
        </p:txBody>
      </p:sp>
    </p:spTree>
    <p:extLst>
      <p:ext uri="{BB962C8B-B14F-4D97-AF65-F5344CB8AC3E}">
        <p14:creationId xmlns:p14="http://schemas.microsoft.com/office/powerpoint/2010/main" val="3517776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FED46-8C7B-471A-4A5C-A0EB93CADD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15961-928F-CFE1-5A9E-ADE1249F4ACE}"/>
              </a:ext>
            </a:extLst>
          </p:cNvPr>
          <p:cNvSpPr>
            <a:spLocks noGrp="1"/>
          </p:cNvSpPr>
          <p:nvPr>
            <p:ph type="title"/>
          </p:nvPr>
        </p:nvSpPr>
        <p:spPr>
          <a:xfrm>
            <a:off x="838200" y="918307"/>
            <a:ext cx="10515600" cy="618262"/>
          </a:xfrm>
        </p:spPr>
        <p:txBody>
          <a:bodyPr>
            <a:normAutofit fontScale="90000"/>
          </a:bodyPr>
          <a:lstStyle/>
          <a:p>
            <a:r>
              <a:rPr lang="en-US" dirty="0"/>
              <a:t>Checking distributional assumptions</a:t>
            </a:r>
          </a:p>
        </p:txBody>
      </p:sp>
      <p:pic>
        <p:nvPicPr>
          <p:cNvPr id="4" name="Picture 3" descr="A graph of a step count&#10;&#10;Description automatically generated with medium confidence">
            <a:extLst>
              <a:ext uri="{FF2B5EF4-FFF2-40B4-BE49-F238E27FC236}">
                <a16:creationId xmlns:a16="http://schemas.microsoft.com/office/drawing/2014/main" id="{8BAE0F7C-E5AE-9E3A-9742-08D8D0BFD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6047" y="1627400"/>
            <a:ext cx="4119906" cy="4119906"/>
          </a:xfrm>
          <a:prstGeom prst="rect">
            <a:avLst/>
          </a:prstGeom>
        </p:spPr>
      </p:pic>
      <p:sp>
        <p:nvSpPr>
          <p:cNvPr id="3" name="Content Placeholder 4">
            <a:extLst>
              <a:ext uri="{FF2B5EF4-FFF2-40B4-BE49-F238E27FC236}">
                <a16:creationId xmlns:a16="http://schemas.microsoft.com/office/drawing/2014/main" id="{20B85D36-BC02-D934-3770-005C8DC6A2CE}"/>
              </a:ext>
            </a:extLst>
          </p:cNvPr>
          <p:cNvSpPr>
            <a:spLocks noGrp="1"/>
          </p:cNvSpPr>
          <p:nvPr>
            <p:ph idx="1"/>
          </p:nvPr>
        </p:nvSpPr>
        <p:spPr>
          <a:xfrm>
            <a:off x="838200" y="6004857"/>
            <a:ext cx="10515600" cy="613227"/>
          </a:xfrm>
        </p:spPr>
        <p:txBody>
          <a:bodyPr/>
          <a:lstStyle/>
          <a:p>
            <a:pPr marL="0" indent="0">
              <a:buNone/>
            </a:pPr>
            <a:r>
              <a:rPr lang="en-US" dirty="0"/>
              <a:t>CSP2024_Program5_Distributions.sas</a:t>
            </a:r>
          </a:p>
        </p:txBody>
      </p:sp>
    </p:spTree>
    <p:extLst>
      <p:ext uri="{BB962C8B-B14F-4D97-AF65-F5344CB8AC3E}">
        <p14:creationId xmlns:p14="http://schemas.microsoft.com/office/powerpoint/2010/main" val="39481743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F380A-EE79-2A68-2FCD-24379C0C13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9082E1-19C9-B0FC-E8B2-75CBBDE9AA25}"/>
              </a:ext>
            </a:extLst>
          </p:cNvPr>
          <p:cNvSpPr>
            <a:spLocks noGrp="1"/>
          </p:cNvSpPr>
          <p:nvPr>
            <p:ph type="title"/>
          </p:nvPr>
        </p:nvSpPr>
        <p:spPr>
          <a:xfrm>
            <a:off x="838200" y="918307"/>
            <a:ext cx="10515600" cy="655969"/>
          </a:xfrm>
        </p:spPr>
        <p:txBody>
          <a:bodyPr>
            <a:normAutofit fontScale="90000"/>
          </a:bodyPr>
          <a:lstStyle/>
          <a:p>
            <a:r>
              <a:rPr lang="en-US" dirty="0"/>
              <a:t>Waterfall plot</a:t>
            </a:r>
          </a:p>
        </p:txBody>
      </p:sp>
      <p:sp>
        <p:nvSpPr>
          <p:cNvPr id="3" name="Content Placeholder 4">
            <a:extLst>
              <a:ext uri="{FF2B5EF4-FFF2-40B4-BE49-F238E27FC236}">
                <a16:creationId xmlns:a16="http://schemas.microsoft.com/office/drawing/2014/main" id="{65EA71D2-364C-CC39-D2B7-19E2E4B801C9}"/>
              </a:ext>
            </a:extLst>
          </p:cNvPr>
          <p:cNvSpPr>
            <a:spLocks noGrp="1"/>
          </p:cNvSpPr>
          <p:nvPr>
            <p:ph idx="1"/>
          </p:nvPr>
        </p:nvSpPr>
        <p:spPr>
          <a:xfrm>
            <a:off x="838200" y="6004857"/>
            <a:ext cx="10515600" cy="613227"/>
          </a:xfrm>
        </p:spPr>
        <p:txBody>
          <a:bodyPr/>
          <a:lstStyle/>
          <a:p>
            <a:pPr marL="0" indent="0">
              <a:buNone/>
            </a:pPr>
            <a:r>
              <a:rPr lang="en-US" dirty="0"/>
              <a:t>CSP2024_Program6_WaterfallPlot.sas</a:t>
            </a:r>
          </a:p>
        </p:txBody>
      </p:sp>
      <p:pic>
        <p:nvPicPr>
          <p:cNvPr id="6" name="Picture 5" descr="A graph of a graph&#10;&#10;Description automatically generated with medium confidence">
            <a:extLst>
              <a:ext uri="{FF2B5EF4-FFF2-40B4-BE49-F238E27FC236}">
                <a16:creationId xmlns:a16="http://schemas.microsoft.com/office/drawing/2014/main" id="{88020685-8124-A7AB-D59E-15854056A7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7994" y="1503562"/>
            <a:ext cx="6096012" cy="4572009"/>
          </a:xfrm>
          <a:prstGeom prst="rect">
            <a:avLst/>
          </a:prstGeom>
        </p:spPr>
      </p:pic>
    </p:spTree>
    <p:extLst>
      <p:ext uri="{BB962C8B-B14F-4D97-AF65-F5344CB8AC3E}">
        <p14:creationId xmlns:p14="http://schemas.microsoft.com/office/powerpoint/2010/main" val="26132453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5E191-5264-DBC1-0132-630C733C38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CEB065-1FC2-5198-2904-794F85420052}"/>
              </a:ext>
            </a:extLst>
          </p:cNvPr>
          <p:cNvSpPr>
            <a:spLocks noGrp="1"/>
          </p:cNvSpPr>
          <p:nvPr>
            <p:ph type="title"/>
          </p:nvPr>
        </p:nvSpPr>
        <p:spPr>
          <a:xfrm>
            <a:off x="838200" y="918307"/>
            <a:ext cx="10515600" cy="655969"/>
          </a:xfrm>
        </p:spPr>
        <p:txBody>
          <a:bodyPr>
            <a:normAutofit fontScale="90000"/>
          </a:bodyPr>
          <a:lstStyle/>
          <a:p>
            <a:r>
              <a:rPr lang="en-US" dirty="0"/>
              <a:t>Clock times!</a:t>
            </a:r>
          </a:p>
        </p:txBody>
      </p:sp>
      <p:graphicFrame>
        <p:nvGraphicFramePr>
          <p:cNvPr id="10" name="Content Placeholder 9">
            <a:extLst>
              <a:ext uri="{FF2B5EF4-FFF2-40B4-BE49-F238E27FC236}">
                <a16:creationId xmlns:a16="http://schemas.microsoft.com/office/drawing/2014/main" id="{615492DA-B22D-8FA7-59F4-276A8972CA27}"/>
              </a:ext>
            </a:extLst>
          </p:cNvPr>
          <p:cNvGraphicFramePr>
            <a:graphicFrameLocks noGrp="1"/>
          </p:cNvGraphicFramePr>
          <p:nvPr>
            <p:ph idx="1"/>
            <p:extLst>
              <p:ext uri="{D42A27DB-BD31-4B8C-83A1-F6EECF244321}">
                <p14:modId xmlns:p14="http://schemas.microsoft.com/office/powerpoint/2010/main" val="891404219"/>
              </p:ext>
            </p:extLst>
          </p:nvPr>
        </p:nvGraphicFramePr>
        <p:xfrm>
          <a:off x="838200" y="2116138"/>
          <a:ext cx="10515600" cy="1483360"/>
        </p:xfrm>
        <a:graphic>
          <a:graphicData uri="http://schemas.openxmlformats.org/drawingml/2006/table">
            <a:tbl>
              <a:tblPr firstRow="1" bandRow="1">
                <a:tableStyleId>{7DF18680-E054-41AD-8BC1-D1AEF772440D}</a:tableStyleId>
              </a:tblPr>
              <a:tblGrid>
                <a:gridCol w="5257800">
                  <a:extLst>
                    <a:ext uri="{9D8B030D-6E8A-4147-A177-3AD203B41FA5}">
                      <a16:colId xmlns:a16="http://schemas.microsoft.com/office/drawing/2014/main" val="3643597260"/>
                    </a:ext>
                  </a:extLst>
                </a:gridCol>
                <a:gridCol w="5257800">
                  <a:extLst>
                    <a:ext uri="{9D8B030D-6E8A-4147-A177-3AD203B41FA5}">
                      <a16:colId xmlns:a16="http://schemas.microsoft.com/office/drawing/2014/main" val="3570870533"/>
                    </a:ext>
                  </a:extLst>
                </a:gridCol>
              </a:tblGrid>
              <a:tr h="370840">
                <a:tc>
                  <a:txBody>
                    <a:bodyPr/>
                    <a:lstStyle/>
                    <a:p>
                      <a:r>
                        <a:rPr lang="en-US" dirty="0"/>
                        <a:t>Bedtime</a:t>
                      </a:r>
                    </a:p>
                  </a:txBody>
                  <a:tcPr/>
                </a:tc>
                <a:tc>
                  <a:txBody>
                    <a:bodyPr/>
                    <a:lstStyle/>
                    <a:p>
                      <a:r>
                        <a:rPr lang="en-US" dirty="0"/>
                        <a:t>Waketime</a:t>
                      </a:r>
                    </a:p>
                  </a:txBody>
                  <a:tcPr/>
                </a:tc>
                <a:extLst>
                  <a:ext uri="{0D108BD9-81ED-4DB2-BD59-A6C34878D82A}">
                    <a16:rowId xmlns:a16="http://schemas.microsoft.com/office/drawing/2014/main" val="4258918236"/>
                  </a:ext>
                </a:extLst>
              </a:tr>
              <a:tr h="370840">
                <a:tc>
                  <a:txBody>
                    <a:bodyPr/>
                    <a:lstStyle/>
                    <a:p>
                      <a:r>
                        <a:rPr lang="en-US" dirty="0">
                          <a:solidFill>
                            <a:schemeClr val="tx1"/>
                          </a:solidFill>
                        </a:rPr>
                        <a:t>00:03</a:t>
                      </a:r>
                    </a:p>
                  </a:txBody>
                  <a:tcPr/>
                </a:tc>
                <a:tc>
                  <a:txBody>
                    <a:bodyPr/>
                    <a:lstStyle/>
                    <a:p>
                      <a:r>
                        <a:rPr lang="en-US" dirty="0">
                          <a:solidFill>
                            <a:schemeClr val="tx1"/>
                          </a:solidFill>
                        </a:rPr>
                        <a:t>08:20</a:t>
                      </a:r>
                    </a:p>
                  </a:txBody>
                  <a:tcPr/>
                </a:tc>
                <a:extLst>
                  <a:ext uri="{0D108BD9-81ED-4DB2-BD59-A6C34878D82A}">
                    <a16:rowId xmlns:a16="http://schemas.microsoft.com/office/drawing/2014/main" val="4163253936"/>
                  </a:ext>
                </a:extLst>
              </a:tr>
              <a:tr h="370840">
                <a:tc>
                  <a:txBody>
                    <a:bodyPr/>
                    <a:lstStyle/>
                    <a:p>
                      <a:r>
                        <a:rPr lang="en-US" dirty="0">
                          <a:solidFill>
                            <a:schemeClr val="tx1"/>
                          </a:solidFill>
                        </a:rPr>
                        <a:t>23:45</a:t>
                      </a:r>
                    </a:p>
                  </a:txBody>
                  <a:tcPr/>
                </a:tc>
                <a:tc>
                  <a:txBody>
                    <a:bodyPr/>
                    <a:lstStyle/>
                    <a:p>
                      <a:r>
                        <a:rPr lang="en-US" dirty="0">
                          <a:solidFill>
                            <a:schemeClr val="tx1"/>
                          </a:solidFill>
                        </a:rPr>
                        <a:t>9:30</a:t>
                      </a:r>
                    </a:p>
                  </a:txBody>
                  <a:tcPr/>
                </a:tc>
                <a:extLst>
                  <a:ext uri="{0D108BD9-81ED-4DB2-BD59-A6C34878D82A}">
                    <a16:rowId xmlns:a16="http://schemas.microsoft.com/office/drawing/2014/main" val="1966124912"/>
                  </a:ext>
                </a:extLst>
              </a:tr>
              <a:tr h="370840">
                <a:tc>
                  <a:txBody>
                    <a:bodyPr/>
                    <a:lstStyle/>
                    <a:p>
                      <a:r>
                        <a:rPr lang="en-US" dirty="0">
                          <a:solidFill>
                            <a:schemeClr val="tx1"/>
                          </a:solidFill>
                        </a:rPr>
                        <a:t>21:00</a:t>
                      </a:r>
                    </a:p>
                  </a:txBody>
                  <a:tcPr/>
                </a:tc>
                <a:tc>
                  <a:txBody>
                    <a:bodyPr/>
                    <a:lstStyle/>
                    <a:p>
                      <a:r>
                        <a:rPr lang="en-US" dirty="0">
                          <a:solidFill>
                            <a:schemeClr val="tx1"/>
                          </a:solidFill>
                        </a:rPr>
                        <a:t>6:00</a:t>
                      </a:r>
                    </a:p>
                  </a:txBody>
                  <a:tcPr/>
                </a:tc>
                <a:extLst>
                  <a:ext uri="{0D108BD9-81ED-4DB2-BD59-A6C34878D82A}">
                    <a16:rowId xmlns:a16="http://schemas.microsoft.com/office/drawing/2014/main" val="3487723523"/>
                  </a:ext>
                </a:extLst>
              </a:tr>
            </a:tbl>
          </a:graphicData>
        </a:graphic>
      </p:graphicFrame>
      <p:sp>
        <p:nvSpPr>
          <p:cNvPr id="11" name="Arrow: Down 10">
            <a:extLst>
              <a:ext uri="{FF2B5EF4-FFF2-40B4-BE49-F238E27FC236}">
                <a16:creationId xmlns:a16="http://schemas.microsoft.com/office/drawing/2014/main" id="{D4C1E75F-8E69-3C49-E495-60787F414BEC}"/>
              </a:ext>
            </a:extLst>
          </p:cNvPr>
          <p:cNvSpPr/>
          <p:nvPr/>
        </p:nvSpPr>
        <p:spPr>
          <a:xfrm>
            <a:off x="5700074" y="3704734"/>
            <a:ext cx="791852" cy="791852"/>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graphicFrame>
        <p:nvGraphicFramePr>
          <p:cNvPr id="12" name="Content Placeholder 9">
            <a:extLst>
              <a:ext uri="{FF2B5EF4-FFF2-40B4-BE49-F238E27FC236}">
                <a16:creationId xmlns:a16="http://schemas.microsoft.com/office/drawing/2014/main" id="{575FA5A6-3366-0A4C-3800-C2E574F21171}"/>
              </a:ext>
            </a:extLst>
          </p:cNvPr>
          <p:cNvGraphicFramePr>
            <a:graphicFrameLocks/>
          </p:cNvGraphicFramePr>
          <p:nvPr>
            <p:extLst>
              <p:ext uri="{D42A27DB-BD31-4B8C-83A1-F6EECF244321}">
                <p14:modId xmlns:p14="http://schemas.microsoft.com/office/powerpoint/2010/main" val="587498574"/>
              </p:ext>
            </p:extLst>
          </p:nvPr>
        </p:nvGraphicFramePr>
        <p:xfrm>
          <a:off x="838200" y="4794922"/>
          <a:ext cx="10515600" cy="1483360"/>
        </p:xfrm>
        <a:graphic>
          <a:graphicData uri="http://schemas.openxmlformats.org/drawingml/2006/table">
            <a:tbl>
              <a:tblPr firstRow="1" bandRow="1">
                <a:tableStyleId>{7DF18680-E054-41AD-8BC1-D1AEF772440D}</a:tableStyleId>
              </a:tblPr>
              <a:tblGrid>
                <a:gridCol w="5257800">
                  <a:extLst>
                    <a:ext uri="{9D8B030D-6E8A-4147-A177-3AD203B41FA5}">
                      <a16:colId xmlns:a16="http://schemas.microsoft.com/office/drawing/2014/main" val="3643597260"/>
                    </a:ext>
                  </a:extLst>
                </a:gridCol>
                <a:gridCol w="5257800">
                  <a:extLst>
                    <a:ext uri="{9D8B030D-6E8A-4147-A177-3AD203B41FA5}">
                      <a16:colId xmlns:a16="http://schemas.microsoft.com/office/drawing/2014/main" val="3570870533"/>
                    </a:ext>
                  </a:extLst>
                </a:gridCol>
              </a:tblGrid>
              <a:tr h="370840">
                <a:tc>
                  <a:txBody>
                    <a:bodyPr/>
                    <a:lstStyle/>
                    <a:p>
                      <a:r>
                        <a:rPr lang="en-US" dirty="0"/>
                        <a:t>Bedtime</a:t>
                      </a:r>
                    </a:p>
                  </a:txBody>
                  <a:tcPr/>
                </a:tc>
                <a:tc>
                  <a:txBody>
                    <a:bodyPr/>
                    <a:lstStyle/>
                    <a:p>
                      <a:r>
                        <a:rPr lang="en-US" dirty="0"/>
                        <a:t>Waketime</a:t>
                      </a:r>
                    </a:p>
                  </a:txBody>
                  <a:tcPr/>
                </a:tc>
                <a:extLst>
                  <a:ext uri="{0D108BD9-81ED-4DB2-BD59-A6C34878D82A}">
                    <a16:rowId xmlns:a16="http://schemas.microsoft.com/office/drawing/2014/main" val="4258918236"/>
                  </a:ext>
                </a:extLst>
              </a:tr>
              <a:tr h="370840">
                <a:tc>
                  <a:txBody>
                    <a:bodyPr/>
                    <a:lstStyle/>
                    <a:p>
                      <a:r>
                        <a:rPr lang="en-US" dirty="0">
                          <a:solidFill>
                            <a:schemeClr val="tx1"/>
                          </a:solidFill>
                        </a:rPr>
                        <a:t>0.05</a:t>
                      </a:r>
                    </a:p>
                  </a:txBody>
                  <a:tcPr/>
                </a:tc>
                <a:tc>
                  <a:txBody>
                    <a:bodyPr/>
                    <a:lstStyle/>
                    <a:p>
                      <a:r>
                        <a:rPr lang="en-US" dirty="0">
                          <a:solidFill>
                            <a:schemeClr val="tx1"/>
                          </a:solidFill>
                        </a:rPr>
                        <a:t>8.33</a:t>
                      </a:r>
                    </a:p>
                  </a:txBody>
                  <a:tcPr/>
                </a:tc>
                <a:extLst>
                  <a:ext uri="{0D108BD9-81ED-4DB2-BD59-A6C34878D82A}">
                    <a16:rowId xmlns:a16="http://schemas.microsoft.com/office/drawing/2014/main" val="4163253936"/>
                  </a:ext>
                </a:extLst>
              </a:tr>
              <a:tr h="370840">
                <a:tc>
                  <a:txBody>
                    <a:bodyPr/>
                    <a:lstStyle/>
                    <a:p>
                      <a:r>
                        <a:rPr lang="en-US" dirty="0">
                          <a:solidFill>
                            <a:schemeClr val="tx1"/>
                          </a:solidFill>
                        </a:rPr>
                        <a:t>23.75</a:t>
                      </a:r>
                    </a:p>
                  </a:txBody>
                  <a:tcPr/>
                </a:tc>
                <a:tc>
                  <a:txBody>
                    <a:bodyPr/>
                    <a:lstStyle/>
                    <a:p>
                      <a:r>
                        <a:rPr lang="en-US" dirty="0">
                          <a:solidFill>
                            <a:schemeClr val="tx1"/>
                          </a:solidFill>
                        </a:rPr>
                        <a:t>9.50</a:t>
                      </a:r>
                    </a:p>
                  </a:txBody>
                  <a:tcPr/>
                </a:tc>
                <a:extLst>
                  <a:ext uri="{0D108BD9-81ED-4DB2-BD59-A6C34878D82A}">
                    <a16:rowId xmlns:a16="http://schemas.microsoft.com/office/drawing/2014/main" val="1966124912"/>
                  </a:ext>
                </a:extLst>
              </a:tr>
              <a:tr h="370840">
                <a:tc>
                  <a:txBody>
                    <a:bodyPr/>
                    <a:lstStyle/>
                    <a:p>
                      <a:r>
                        <a:rPr lang="en-US" dirty="0">
                          <a:solidFill>
                            <a:schemeClr val="tx1"/>
                          </a:solidFill>
                        </a:rPr>
                        <a:t>21.00</a:t>
                      </a:r>
                    </a:p>
                  </a:txBody>
                  <a:tcPr/>
                </a:tc>
                <a:tc>
                  <a:txBody>
                    <a:bodyPr/>
                    <a:lstStyle/>
                    <a:p>
                      <a:r>
                        <a:rPr lang="en-US" dirty="0">
                          <a:solidFill>
                            <a:schemeClr val="tx1"/>
                          </a:solidFill>
                        </a:rPr>
                        <a:t>6.00</a:t>
                      </a:r>
                    </a:p>
                  </a:txBody>
                  <a:tcPr/>
                </a:tc>
                <a:extLst>
                  <a:ext uri="{0D108BD9-81ED-4DB2-BD59-A6C34878D82A}">
                    <a16:rowId xmlns:a16="http://schemas.microsoft.com/office/drawing/2014/main" val="3487723523"/>
                  </a:ext>
                </a:extLst>
              </a:tr>
            </a:tbl>
          </a:graphicData>
        </a:graphic>
      </p:graphicFrame>
    </p:spTree>
    <p:extLst>
      <p:ext uri="{BB962C8B-B14F-4D97-AF65-F5344CB8AC3E}">
        <p14:creationId xmlns:p14="http://schemas.microsoft.com/office/powerpoint/2010/main" val="24353512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B0B0E-ED0B-9B43-FA83-3851855D11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9B8883-7C83-F023-BCA3-5ECA8B54E3AB}"/>
              </a:ext>
            </a:extLst>
          </p:cNvPr>
          <p:cNvSpPr>
            <a:spLocks noGrp="1"/>
          </p:cNvSpPr>
          <p:nvPr>
            <p:ph type="title"/>
          </p:nvPr>
        </p:nvSpPr>
        <p:spPr>
          <a:xfrm>
            <a:off x="838200" y="918307"/>
            <a:ext cx="10515600" cy="655969"/>
          </a:xfrm>
        </p:spPr>
        <p:txBody>
          <a:bodyPr>
            <a:normAutofit fontScale="90000"/>
          </a:bodyPr>
          <a:lstStyle/>
          <a:p>
            <a:r>
              <a:rPr lang="en-US" dirty="0"/>
              <a:t>Clock times!</a:t>
            </a:r>
          </a:p>
        </p:txBody>
      </p:sp>
      <p:graphicFrame>
        <p:nvGraphicFramePr>
          <p:cNvPr id="12" name="Content Placeholder 9">
            <a:extLst>
              <a:ext uri="{FF2B5EF4-FFF2-40B4-BE49-F238E27FC236}">
                <a16:creationId xmlns:a16="http://schemas.microsoft.com/office/drawing/2014/main" id="{FBC3BFC4-08D1-F0F3-C398-9B9CBDD4F4FB}"/>
              </a:ext>
            </a:extLst>
          </p:cNvPr>
          <p:cNvGraphicFramePr>
            <a:graphicFrameLocks/>
          </p:cNvGraphicFramePr>
          <p:nvPr>
            <p:extLst>
              <p:ext uri="{D42A27DB-BD31-4B8C-83A1-F6EECF244321}">
                <p14:modId xmlns:p14="http://schemas.microsoft.com/office/powerpoint/2010/main" val="982418100"/>
              </p:ext>
            </p:extLst>
          </p:nvPr>
        </p:nvGraphicFramePr>
        <p:xfrm>
          <a:off x="838200" y="1911965"/>
          <a:ext cx="10515600" cy="1483360"/>
        </p:xfrm>
        <a:graphic>
          <a:graphicData uri="http://schemas.openxmlformats.org/drawingml/2006/table">
            <a:tbl>
              <a:tblPr firstRow="1" bandRow="1">
                <a:tableStyleId>{7DF18680-E054-41AD-8BC1-D1AEF772440D}</a:tableStyleId>
              </a:tblPr>
              <a:tblGrid>
                <a:gridCol w="5257800">
                  <a:extLst>
                    <a:ext uri="{9D8B030D-6E8A-4147-A177-3AD203B41FA5}">
                      <a16:colId xmlns:a16="http://schemas.microsoft.com/office/drawing/2014/main" val="3643597260"/>
                    </a:ext>
                  </a:extLst>
                </a:gridCol>
                <a:gridCol w="5257800">
                  <a:extLst>
                    <a:ext uri="{9D8B030D-6E8A-4147-A177-3AD203B41FA5}">
                      <a16:colId xmlns:a16="http://schemas.microsoft.com/office/drawing/2014/main" val="3570870533"/>
                    </a:ext>
                  </a:extLst>
                </a:gridCol>
              </a:tblGrid>
              <a:tr h="370840">
                <a:tc>
                  <a:txBody>
                    <a:bodyPr/>
                    <a:lstStyle/>
                    <a:p>
                      <a:r>
                        <a:rPr lang="en-US" dirty="0"/>
                        <a:t>Bedtime</a:t>
                      </a:r>
                    </a:p>
                  </a:txBody>
                  <a:tcPr/>
                </a:tc>
                <a:tc>
                  <a:txBody>
                    <a:bodyPr/>
                    <a:lstStyle/>
                    <a:p>
                      <a:r>
                        <a:rPr lang="en-US" dirty="0"/>
                        <a:t>Waketime</a:t>
                      </a:r>
                    </a:p>
                  </a:txBody>
                  <a:tcPr/>
                </a:tc>
                <a:extLst>
                  <a:ext uri="{0D108BD9-81ED-4DB2-BD59-A6C34878D82A}">
                    <a16:rowId xmlns:a16="http://schemas.microsoft.com/office/drawing/2014/main" val="4258918236"/>
                  </a:ext>
                </a:extLst>
              </a:tr>
              <a:tr h="370840">
                <a:tc>
                  <a:txBody>
                    <a:bodyPr/>
                    <a:lstStyle/>
                    <a:p>
                      <a:r>
                        <a:rPr lang="en-US" dirty="0">
                          <a:solidFill>
                            <a:schemeClr val="tx1"/>
                          </a:solidFill>
                        </a:rPr>
                        <a:t>0.05</a:t>
                      </a:r>
                    </a:p>
                  </a:txBody>
                  <a:tcPr/>
                </a:tc>
                <a:tc>
                  <a:txBody>
                    <a:bodyPr/>
                    <a:lstStyle/>
                    <a:p>
                      <a:r>
                        <a:rPr lang="en-US" dirty="0">
                          <a:solidFill>
                            <a:schemeClr val="tx1"/>
                          </a:solidFill>
                        </a:rPr>
                        <a:t>8.33</a:t>
                      </a:r>
                    </a:p>
                  </a:txBody>
                  <a:tcPr/>
                </a:tc>
                <a:extLst>
                  <a:ext uri="{0D108BD9-81ED-4DB2-BD59-A6C34878D82A}">
                    <a16:rowId xmlns:a16="http://schemas.microsoft.com/office/drawing/2014/main" val="4163253936"/>
                  </a:ext>
                </a:extLst>
              </a:tr>
              <a:tr h="370840">
                <a:tc>
                  <a:txBody>
                    <a:bodyPr/>
                    <a:lstStyle/>
                    <a:p>
                      <a:r>
                        <a:rPr lang="en-US" dirty="0">
                          <a:solidFill>
                            <a:schemeClr val="tx1"/>
                          </a:solidFill>
                        </a:rPr>
                        <a:t>23.75</a:t>
                      </a:r>
                    </a:p>
                  </a:txBody>
                  <a:tcPr/>
                </a:tc>
                <a:tc>
                  <a:txBody>
                    <a:bodyPr/>
                    <a:lstStyle/>
                    <a:p>
                      <a:r>
                        <a:rPr lang="en-US" dirty="0">
                          <a:solidFill>
                            <a:schemeClr val="tx1"/>
                          </a:solidFill>
                        </a:rPr>
                        <a:t>9.50</a:t>
                      </a:r>
                    </a:p>
                  </a:txBody>
                  <a:tcPr/>
                </a:tc>
                <a:extLst>
                  <a:ext uri="{0D108BD9-81ED-4DB2-BD59-A6C34878D82A}">
                    <a16:rowId xmlns:a16="http://schemas.microsoft.com/office/drawing/2014/main" val="1966124912"/>
                  </a:ext>
                </a:extLst>
              </a:tr>
              <a:tr h="370840">
                <a:tc>
                  <a:txBody>
                    <a:bodyPr/>
                    <a:lstStyle/>
                    <a:p>
                      <a:r>
                        <a:rPr lang="en-US" dirty="0">
                          <a:solidFill>
                            <a:schemeClr val="tx1"/>
                          </a:solidFill>
                        </a:rPr>
                        <a:t>21.00</a:t>
                      </a:r>
                    </a:p>
                  </a:txBody>
                  <a:tcPr/>
                </a:tc>
                <a:tc>
                  <a:txBody>
                    <a:bodyPr/>
                    <a:lstStyle/>
                    <a:p>
                      <a:r>
                        <a:rPr lang="en-US" dirty="0">
                          <a:solidFill>
                            <a:schemeClr val="tx1"/>
                          </a:solidFill>
                        </a:rPr>
                        <a:t>6.00</a:t>
                      </a:r>
                    </a:p>
                  </a:txBody>
                  <a:tcPr/>
                </a:tc>
                <a:extLst>
                  <a:ext uri="{0D108BD9-81ED-4DB2-BD59-A6C34878D82A}">
                    <a16:rowId xmlns:a16="http://schemas.microsoft.com/office/drawing/2014/main" val="3487723523"/>
                  </a:ext>
                </a:extLst>
              </a:tr>
            </a:tbl>
          </a:graphicData>
        </a:graphic>
      </p:graphicFrame>
      <p:sp>
        <p:nvSpPr>
          <p:cNvPr id="4" name="Content Placeholder 3">
            <a:extLst>
              <a:ext uri="{FF2B5EF4-FFF2-40B4-BE49-F238E27FC236}">
                <a16:creationId xmlns:a16="http://schemas.microsoft.com/office/drawing/2014/main" id="{BCAFA894-C9CE-27A4-533B-6601520BBBA0}"/>
              </a:ext>
            </a:extLst>
          </p:cNvPr>
          <p:cNvSpPr>
            <a:spLocks noGrp="1"/>
          </p:cNvSpPr>
          <p:nvPr>
            <p:ph idx="1"/>
          </p:nvPr>
        </p:nvSpPr>
        <p:spPr>
          <a:xfrm>
            <a:off x="838201" y="4204355"/>
            <a:ext cx="3988324" cy="1972607"/>
          </a:xfrm>
        </p:spPr>
        <p:txBody>
          <a:bodyPr>
            <a:normAutofit lnSpcReduction="10000"/>
          </a:bodyPr>
          <a:lstStyle/>
          <a:p>
            <a:pPr marL="0" indent="0">
              <a:buNone/>
            </a:pPr>
            <a:r>
              <a:rPr lang="en-US" dirty="0"/>
              <a:t>Average bedtime is not:</a:t>
            </a:r>
          </a:p>
          <a:p>
            <a:pPr marL="0" indent="0">
              <a:buNone/>
            </a:pPr>
            <a:endParaRPr lang="en-US" dirty="0"/>
          </a:p>
          <a:p>
            <a:pPr marL="0" indent="0">
              <a:buNone/>
            </a:pPr>
            <a:r>
              <a:rPr lang="en-US" dirty="0"/>
              <a:t>0.05+23.75+21.00</a:t>
            </a:r>
          </a:p>
          <a:p>
            <a:pPr marL="0" indent="0">
              <a:buNone/>
            </a:pPr>
            <a:r>
              <a:rPr lang="en-US" dirty="0"/>
              <a:t>               3</a:t>
            </a:r>
          </a:p>
        </p:txBody>
      </p:sp>
      <p:cxnSp>
        <p:nvCxnSpPr>
          <p:cNvPr id="6" name="Straight Connector 5">
            <a:extLst>
              <a:ext uri="{FF2B5EF4-FFF2-40B4-BE49-F238E27FC236}">
                <a16:creationId xmlns:a16="http://schemas.microsoft.com/office/drawing/2014/main" id="{60477846-4063-FDF5-EF56-792802D8F586}"/>
              </a:ext>
            </a:extLst>
          </p:cNvPr>
          <p:cNvCxnSpPr/>
          <p:nvPr/>
        </p:nvCxnSpPr>
        <p:spPr>
          <a:xfrm>
            <a:off x="715652" y="5552388"/>
            <a:ext cx="3385008" cy="0"/>
          </a:xfrm>
          <a:prstGeom prst="line">
            <a:avLst/>
          </a:prstGeom>
          <a:ln/>
        </p:spPr>
        <p:style>
          <a:lnRef idx="3">
            <a:schemeClr val="accent6"/>
          </a:lnRef>
          <a:fillRef idx="0">
            <a:schemeClr val="accent6"/>
          </a:fillRef>
          <a:effectRef idx="2">
            <a:schemeClr val="accent6"/>
          </a:effectRef>
          <a:fontRef idx="minor">
            <a:schemeClr val="tx1"/>
          </a:fontRef>
        </p:style>
      </p:cxnSp>
      <p:sp>
        <p:nvSpPr>
          <p:cNvPr id="7" name="Content Placeholder 3">
            <a:extLst>
              <a:ext uri="{FF2B5EF4-FFF2-40B4-BE49-F238E27FC236}">
                <a16:creationId xmlns:a16="http://schemas.microsoft.com/office/drawing/2014/main" id="{34917EAB-B298-40C0-A5AB-908B8A949473}"/>
              </a:ext>
            </a:extLst>
          </p:cNvPr>
          <p:cNvSpPr txBox="1">
            <a:spLocks/>
          </p:cNvSpPr>
          <p:nvPr/>
        </p:nvSpPr>
        <p:spPr>
          <a:xfrm>
            <a:off x="6571269" y="4204354"/>
            <a:ext cx="3988324" cy="19726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Average bedtime is: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24.05+23.75+21.00</a:t>
            </a:r>
          </a:p>
          <a:p>
            <a:pPr marL="0" indent="0">
              <a:buFont typeface="Arial" panose="020B0604020202020204" pitchFamily="34" charset="0"/>
              <a:buNone/>
            </a:pPr>
            <a:r>
              <a:rPr lang="en-US" dirty="0"/>
              <a:t>               3</a:t>
            </a:r>
          </a:p>
        </p:txBody>
      </p:sp>
      <p:cxnSp>
        <p:nvCxnSpPr>
          <p:cNvPr id="8" name="Straight Connector 7">
            <a:extLst>
              <a:ext uri="{FF2B5EF4-FFF2-40B4-BE49-F238E27FC236}">
                <a16:creationId xmlns:a16="http://schemas.microsoft.com/office/drawing/2014/main" id="{42F9040E-D321-86E7-79B4-A70F5B1AB52C}"/>
              </a:ext>
            </a:extLst>
          </p:cNvPr>
          <p:cNvCxnSpPr/>
          <p:nvPr/>
        </p:nvCxnSpPr>
        <p:spPr>
          <a:xfrm>
            <a:off x="6505281" y="5563386"/>
            <a:ext cx="3385008" cy="0"/>
          </a:xfrm>
          <a:prstGeom prst="line">
            <a:avLst/>
          </a:prstGeom>
          <a:ln/>
        </p:spPr>
        <p:style>
          <a:lnRef idx="3">
            <a:schemeClr val="accent6"/>
          </a:lnRef>
          <a:fillRef idx="0">
            <a:schemeClr val="accent6"/>
          </a:fillRef>
          <a:effectRef idx="2">
            <a:schemeClr val="accent6"/>
          </a:effectRef>
          <a:fontRef idx="minor">
            <a:schemeClr val="tx1"/>
          </a:fontRef>
        </p:style>
      </p:cxnSp>
      <p:sp>
        <p:nvSpPr>
          <p:cNvPr id="9" name="Oval 8">
            <a:extLst>
              <a:ext uri="{FF2B5EF4-FFF2-40B4-BE49-F238E27FC236}">
                <a16:creationId xmlns:a16="http://schemas.microsoft.com/office/drawing/2014/main" id="{60ECD8BD-1240-76EE-9D5F-C516E145BF16}"/>
              </a:ext>
            </a:extLst>
          </p:cNvPr>
          <p:cNvSpPr/>
          <p:nvPr/>
        </p:nvSpPr>
        <p:spPr>
          <a:xfrm>
            <a:off x="640237" y="2205872"/>
            <a:ext cx="1056587" cy="447767"/>
          </a:xfrm>
          <a:prstGeom prst="ellipse">
            <a:avLst/>
          </a:prstGeom>
          <a:noFill/>
          <a:ln>
            <a:solidFill>
              <a:schemeClr val="accent4">
                <a:lumMod val="60000"/>
                <a:lumOff val="4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94112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886F9-022C-AC93-D3D3-885B39080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C7FF0-798E-F549-A5CA-24797C536F11}"/>
              </a:ext>
            </a:extLst>
          </p:cNvPr>
          <p:cNvSpPr>
            <a:spLocks noGrp="1"/>
          </p:cNvSpPr>
          <p:nvPr>
            <p:ph type="title"/>
          </p:nvPr>
        </p:nvSpPr>
        <p:spPr>
          <a:xfrm>
            <a:off x="838200" y="918307"/>
            <a:ext cx="10515600" cy="655969"/>
          </a:xfrm>
        </p:spPr>
        <p:txBody>
          <a:bodyPr>
            <a:normAutofit fontScale="90000"/>
          </a:bodyPr>
          <a:lstStyle/>
          <a:p>
            <a:r>
              <a:rPr lang="en-US" dirty="0"/>
              <a:t>Clock times!</a:t>
            </a:r>
          </a:p>
        </p:txBody>
      </p:sp>
      <p:graphicFrame>
        <p:nvGraphicFramePr>
          <p:cNvPr id="12" name="Content Placeholder 9">
            <a:extLst>
              <a:ext uri="{FF2B5EF4-FFF2-40B4-BE49-F238E27FC236}">
                <a16:creationId xmlns:a16="http://schemas.microsoft.com/office/drawing/2014/main" id="{C7C08C89-A05A-1B06-3865-7827BDB06C06}"/>
              </a:ext>
            </a:extLst>
          </p:cNvPr>
          <p:cNvGraphicFramePr>
            <a:graphicFrameLocks/>
          </p:cNvGraphicFramePr>
          <p:nvPr/>
        </p:nvGraphicFramePr>
        <p:xfrm>
          <a:off x="838200" y="1911965"/>
          <a:ext cx="10515600" cy="1483360"/>
        </p:xfrm>
        <a:graphic>
          <a:graphicData uri="http://schemas.openxmlformats.org/drawingml/2006/table">
            <a:tbl>
              <a:tblPr firstRow="1" bandRow="1">
                <a:tableStyleId>{7DF18680-E054-41AD-8BC1-D1AEF772440D}</a:tableStyleId>
              </a:tblPr>
              <a:tblGrid>
                <a:gridCol w="5257800">
                  <a:extLst>
                    <a:ext uri="{9D8B030D-6E8A-4147-A177-3AD203B41FA5}">
                      <a16:colId xmlns:a16="http://schemas.microsoft.com/office/drawing/2014/main" val="3643597260"/>
                    </a:ext>
                  </a:extLst>
                </a:gridCol>
                <a:gridCol w="5257800">
                  <a:extLst>
                    <a:ext uri="{9D8B030D-6E8A-4147-A177-3AD203B41FA5}">
                      <a16:colId xmlns:a16="http://schemas.microsoft.com/office/drawing/2014/main" val="3570870533"/>
                    </a:ext>
                  </a:extLst>
                </a:gridCol>
              </a:tblGrid>
              <a:tr h="370840">
                <a:tc>
                  <a:txBody>
                    <a:bodyPr/>
                    <a:lstStyle/>
                    <a:p>
                      <a:r>
                        <a:rPr lang="en-US" dirty="0"/>
                        <a:t>Bedtime</a:t>
                      </a:r>
                    </a:p>
                  </a:txBody>
                  <a:tcPr/>
                </a:tc>
                <a:tc>
                  <a:txBody>
                    <a:bodyPr/>
                    <a:lstStyle/>
                    <a:p>
                      <a:r>
                        <a:rPr lang="en-US" dirty="0"/>
                        <a:t>Waketime</a:t>
                      </a:r>
                    </a:p>
                  </a:txBody>
                  <a:tcPr/>
                </a:tc>
                <a:extLst>
                  <a:ext uri="{0D108BD9-81ED-4DB2-BD59-A6C34878D82A}">
                    <a16:rowId xmlns:a16="http://schemas.microsoft.com/office/drawing/2014/main" val="4258918236"/>
                  </a:ext>
                </a:extLst>
              </a:tr>
              <a:tr h="370840">
                <a:tc>
                  <a:txBody>
                    <a:bodyPr/>
                    <a:lstStyle/>
                    <a:p>
                      <a:r>
                        <a:rPr lang="en-US" dirty="0">
                          <a:solidFill>
                            <a:schemeClr val="tx1"/>
                          </a:solidFill>
                        </a:rPr>
                        <a:t>0.05</a:t>
                      </a:r>
                    </a:p>
                  </a:txBody>
                  <a:tcPr/>
                </a:tc>
                <a:tc>
                  <a:txBody>
                    <a:bodyPr/>
                    <a:lstStyle/>
                    <a:p>
                      <a:r>
                        <a:rPr lang="en-US" dirty="0">
                          <a:solidFill>
                            <a:schemeClr val="tx1"/>
                          </a:solidFill>
                        </a:rPr>
                        <a:t>8.33</a:t>
                      </a:r>
                    </a:p>
                  </a:txBody>
                  <a:tcPr/>
                </a:tc>
                <a:extLst>
                  <a:ext uri="{0D108BD9-81ED-4DB2-BD59-A6C34878D82A}">
                    <a16:rowId xmlns:a16="http://schemas.microsoft.com/office/drawing/2014/main" val="4163253936"/>
                  </a:ext>
                </a:extLst>
              </a:tr>
              <a:tr h="370840">
                <a:tc>
                  <a:txBody>
                    <a:bodyPr/>
                    <a:lstStyle/>
                    <a:p>
                      <a:r>
                        <a:rPr lang="en-US" dirty="0">
                          <a:solidFill>
                            <a:schemeClr val="tx1"/>
                          </a:solidFill>
                        </a:rPr>
                        <a:t>23.75</a:t>
                      </a:r>
                    </a:p>
                  </a:txBody>
                  <a:tcPr/>
                </a:tc>
                <a:tc>
                  <a:txBody>
                    <a:bodyPr/>
                    <a:lstStyle/>
                    <a:p>
                      <a:r>
                        <a:rPr lang="en-US" dirty="0">
                          <a:solidFill>
                            <a:schemeClr val="tx1"/>
                          </a:solidFill>
                        </a:rPr>
                        <a:t>9.50</a:t>
                      </a:r>
                    </a:p>
                  </a:txBody>
                  <a:tcPr/>
                </a:tc>
                <a:extLst>
                  <a:ext uri="{0D108BD9-81ED-4DB2-BD59-A6C34878D82A}">
                    <a16:rowId xmlns:a16="http://schemas.microsoft.com/office/drawing/2014/main" val="1966124912"/>
                  </a:ext>
                </a:extLst>
              </a:tr>
              <a:tr h="370840">
                <a:tc>
                  <a:txBody>
                    <a:bodyPr/>
                    <a:lstStyle/>
                    <a:p>
                      <a:r>
                        <a:rPr lang="en-US" dirty="0">
                          <a:solidFill>
                            <a:schemeClr val="tx1"/>
                          </a:solidFill>
                        </a:rPr>
                        <a:t>21.00</a:t>
                      </a:r>
                    </a:p>
                  </a:txBody>
                  <a:tcPr/>
                </a:tc>
                <a:tc>
                  <a:txBody>
                    <a:bodyPr/>
                    <a:lstStyle/>
                    <a:p>
                      <a:r>
                        <a:rPr lang="en-US" dirty="0">
                          <a:solidFill>
                            <a:schemeClr val="tx1"/>
                          </a:solidFill>
                        </a:rPr>
                        <a:t>6.00</a:t>
                      </a:r>
                    </a:p>
                  </a:txBody>
                  <a:tcPr/>
                </a:tc>
                <a:extLst>
                  <a:ext uri="{0D108BD9-81ED-4DB2-BD59-A6C34878D82A}">
                    <a16:rowId xmlns:a16="http://schemas.microsoft.com/office/drawing/2014/main" val="3487723523"/>
                  </a:ext>
                </a:extLst>
              </a:tr>
            </a:tbl>
          </a:graphicData>
        </a:graphic>
      </p:graphicFrame>
      <p:sp>
        <p:nvSpPr>
          <p:cNvPr id="9" name="Oval 8">
            <a:extLst>
              <a:ext uri="{FF2B5EF4-FFF2-40B4-BE49-F238E27FC236}">
                <a16:creationId xmlns:a16="http://schemas.microsoft.com/office/drawing/2014/main" id="{3CF7C957-CF13-DDAA-DEBE-E22403C1E4E9}"/>
              </a:ext>
            </a:extLst>
          </p:cNvPr>
          <p:cNvSpPr/>
          <p:nvPr/>
        </p:nvSpPr>
        <p:spPr>
          <a:xfrm>
            <a:off x="640237" y="2205872"/>
            <a:ext cx="1056587" cy="447767"/>
          </a:xfrm>
          <a:prstGeom prst="ellipse">
            <a:avLst/>
          </a:prstGeom>
          <a:noFill/>
          <a:ln>
            <a:solidFill>
              <a:schemeClr val="accent4">
                <a:lumMod val="60000"/>
                <a:lumOff val="4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35FC8ED5-1DE1-B1F4-B630-93E05899F0C9}"/>
              </a:ext>
            </a:extLst>
          </p:cNvPr>
          <p:cNvSpPr>
            <a:spLocks noGrp="1"/>
          </p:cNvSpPr>
          <p:nvPr>
            <p:ph idx="1"/>
          </p:nvPr>
        </p:nvSpPr>
        <p:spPr>
          <a:xfrm>
            <a:off x="838200" y="4026921"/>
            <a:ext cx="10515600" cy="2543560"/>
          </a:xfrm>
        </p:spPr>
        <p:txBody>
          <a:bodyPr>
            <a:normAutofit/>
          </a:bodyPr>
          <a:lstStyle/>
          <a:p>
            <a:r>
              <a:rPr lang="en-US" dirty="0"/>
              <a:t>This impacts any averages, calculations of midpoint of sleep, etc.</a:t>
            </a:r>
          </a:p>
          <a:p>
            <a:r>
              <a:rPr lang="en-US" dirty="0"/>
              <a:t>Automate the transition</a:t>
            </a:r>
          </a:p>
          <a:p>
            <a:pPr marL="0" indent="0">
              <a:buNone/>
            </a:pPr>
            <a:r>
              <a:rPr lang="en-US" dirty="0"/>
              <a:t>Clock Times-&gt; Decimal Times-&gt;Average Decimal Times-&gt; Average Clock Times</a:t>
            </a:r>
          </a:p>
        </p:txBody>
      </p:sp>
    </p:spTree>
    <p:extLst>
      <p:ext uri="{BB962C8B-B14F-4D97-AF65-F5344CB8AC3E}">
        <p14:creationId xmlns:p14="http://schemas.microsoft.com/office/powerpoint/2010/main" val="13929015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7FB4C-A0A3-92AA-D6A0-A0F76D2C5A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AB53D-DB74-ACD4-1B82-31EB65C10D83}"/>
              </a:ext>
            </a:extLst>
          </p:cNvPr>
          <p:cNvSpPr>
            <a:spLocks noGrp="1"/>
          </p:cNvSpPr>
          <p:nvPr>
            <p:ph type="title"/>
          </p:nvPr>
        </p:nvSpPr>
        <p:spPr>
          <a:xfrm>
            <a:off x="838200" y="918307"/>
            <a:ext cx="10515600" cy="655969"/>
          </a:xfrm>
        </p:spPr>
        <p:txBody>
          <a:bodyPr>
            <a:normAutofit fontScale="90000"/>
          </a:bodyPr>
          <a:lstStyle/>
          <a:p>
            <a:r>
              <a:rPr lang="en-US" dirty="0"/>
              <a:t>Change over time</a:t>
            </a:r>
          </a:p>
        </p:txBody>
      </p:sp>
      <p:graphicFrame>
        <p:nvGraphicFramePr>
          <p:cNvPr id="5" name="Table 4">
            <a:extLst>
              <a:ext uri="{FF2B5EF4-FFF2-40B4-BE49-F238E27FC236}">
                <a16:creationId xmlns:a16="http://schemas.microsoft.com/office/drawing/2014/main" id="{8337A6DF-9626-0A45-90E9-EE2502AD98A7}"/>
              </a:ext>
            </a:extLst>
          </p:cNvPr>
          <p:cNvGraphicFramePr>
            <a:graphicFrameLocks noGrp="1"/>
          </p:cNvGraphicFramePr>
          <p:nvPr>
            <p:extLst>
              <p:ext uri="{D42A27DB-BD31-4B8C-83A1-F6EECF244321}">
                <p14:modId xmlns:p14="http://schemas.microsoft.com/office/powerpoint/2010/main" val="526141608"/>
              </p:ext>
            </p:extLst>
          </p:nvPr>
        </p:nvGraphicFramePr>
        <p:xfrm>
          <a:off x="838200" y="1574276"/>
          <a:ext cx="9960098" cy="3830429"/>
        </p:xfrm>
        <a:graphic>
          <a:graphicData uri="http://schemas.openxmlformats.org/drawingml/2006/table">
            <a:tbl>
              <a:tblPr/>
              <a:tblGrid>
                <a:gridCol w="1658310">
                  <a:extLst>
                    <a:ext uri="{9D8B030D-6E8A-4147-A177-3AD203B41FA5}">
                      <a16:colId xmlns:a16="http://schemas.microsoft.com/office/drawing/2014/main" val="3542021383"/>
                    </a:ext>
                  </a:extLst>
                </a:gridCol>
                <a:gridCol w="546518">
                  <a:extLst>
                    <a:ext uri="{9D8B030D-6E8A-4147-A177-3AD203B41FA5}">
                      <a16:colId xmlns:a16="http://schemas.microsoft.com/office/drawing/2014/main" val="2297362612"/>
                    </a:ext>
                  </a:extLst>
                </a:gridCol>
                <a:gridCol w="1292545">
                  <a:extLst>
                    <a:ext uri="{9D8B030D-6E8A-4147-A177-3AD203B41FA5}">
                      <a16:colId xmlns:a16="http://schemas.microsoft.com/office/drawing/2014/main" val="2615026139"/>
                    </a:ext>
                  </a:extLst>
                </a:gridCol>
                <a:gridCol w="1292545">
                  <a:extLst>
                    <a:ext uri="{9D8B030D-6E8A-4147-A177-3AD203B41FA5}">
                      <a16:colId xmlns:a16="http://schemas.microsoft.com/office/drawing/2014/main" val="1298716529"/>
                    </a:ext>
                  </a:extLst>
                </a:gridCol>
                <a:gridCol w="1292545">
                  <a:extLst>
                    <a:ext uri="{9D8B030D-6E8A-4147-A177-3AD203B41FA5}">
                      <a16:colId xmlns:a16="http://schemas.microsoft.com/office/drawing/2014/main" val="1337500600"/>
                    </a:ext>
                  </a:extLst>
                </a:gridCol>
                <a:gridCol w="1292545">
                  <a:extLst>
                    <a:ext uri="{9D8B030D-6E8A-4147-A177-3AD203B41FA5}">
                      <a16:colId xmlns:a16="http://schemas.microsoft.com/office/drawing/2014/main" val="2950127443"/>
                    </a:ext>
                  </a:extLst>
                </a:gridCol>
                <a:gridCol w="1292545">
                  <a:extLst>
                    <a:ext uri="{9D8B030D-6E8A-4147-A177-3AD203B41FA5}">
                      <a16:colId xmlns:a16="http://schemas.microsoft.com/office/drawing/2014/main" val="865445134"/>
                    </a:ext>
                  </a:extLst>
                </a:gridCol>
                <a:gridCol w="1292545">
                  <a:extLst>
                    <a:ext uri="{9D8B030D-6E8A-4147-A177-3AD203B41FA5}">
                      <a16:colId xmlns:a16="http://schemas.microsoft.com/office/drawing/2014/main" val="3290311449"/>
                    </a:ext>
                  </a:extLst>
                </a:gridCol>
              </a:tblGrid>
              <a:tr h="531209">
                <a:tc>
                  <a:txBody>
                    <a:bodyPr/>
                    <a:lstStyle/>
                    <a:p>
                      <a:pPr marL="0" marR="0" algn="ctr">
                        <a:lnSpc>
                          <a:spcPct val="107000"/>
                        </a:lnSpc>
                        <a:spcBef>
                          <a:spcPts val="335"/>
                        </a:spcBef>
                        <a:spcAft>
                          <a:spcPts val="335"/>
                        </a:spcAft>
                      </a:pPr>
                      <a:r>
                        <a:rPr lang="en-US" sz="1200" b="1" i="1"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Measure</a:t>
                      </a:r>
                      <a:endParaRPr lang="en-US" sz="14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335"/>
                        </a:spcBef>
                        <a:spcAft>
                          <a:spcPts val="335"/>
                        </a:spcAft>
                      </a:pPr>
                      <a:r>
                        <a:rPr lang="en-US" sz="1200" b="1" i="1" kern="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Week</a:t>
                      </a:r>
                      <a:endParaRPr lang="en-US" sz="1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335"/>
                        </a:spcBef>
                        <a:spcAft>
                          <a:spcPts val="335"/>
                        </a:spcAft>
                      </a:pPr>
                      <a:r>
                        <a:rPr lang="en-US" sz="1200" b="1" i="1"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All</a:t>
                      </a:r>
                      <a:endParaRPr lang="en-US" sz="14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335"/>
                        </a:spcBef>
                        <a:spcAft>
                          <a:spcPts val="335"/>
                        </a:spcAft>
                      </a:pPr>
                      <a:r>
                        <a:rPr lang="en-US" sz="1200" b="1" i="1"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Change from baseline</a:t>
                      </a:r>
                      <a:endParaRPr lang="en-US" sz="14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335"/>
                        </a:spcBef>
                        <a:spcAft>
                          <a:spcPts val="335"/>
                        </a:spcAft>
                      </a:pPr>
                      <a:r>
                        <a:rPr lang="en-US" sz="1200" b="1" i="1" kern="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Randomized Group 1</a:t>
                      </a:r>
                      <a:endParaRPr lang="en-US" sz="1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335"/>
                        </a:spcBef>
                        <a:spcAft>
                          <a:spcPts val="335"/>
                        </a:spcAft>
                      </a:pPr>
                      <a:r>
                        <a:rPr lang="en-US" sz="1200" b="1" i="1"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Change from baseline</a:t>
                      </a:r>
                      <a:endParaRPr lang="en-US" sz="1400" b="1"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335"/>
                        </a:spcBef>
                        <a:spcAft>
                          <a:spcPts val="335"/>
                        </a:spcAft>
                      </a:pPr>
                      <a:r>
                        <a:rPr lang="en-US" sz="1200" b="1" i="1" kern="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Randomized Group 0</a:t>
                      </a:r>
                      <a:endParaRPr lang="en-US" sz="1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335"/>
                        </a:spcBef>
                        <a:spcAft>
                          <a:spcPts val="335"/>
                        </a:spcAft>
                      </a:pPr>
                      <a:r>
                        <a:rPr lang="en-US" sz="1200" b="1" i="1" kern="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Change from baseline</a:t>
                      </a:r>
                      <a:endParaRPr lang="en-US" sz="1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69102615"/>
                  </a:ext>
                </a:extLst>
              </a:tr>
              <a:tr h="274935">
                <a:tc>
                  <a:txBody>
                    <a:bodyPr/>
                    <a:lstStyle/>
                    <a:p>
                      <a:pPr marL="0" marR="0">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Step Count</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ctr">
                        <a:lnSpc>
                          <a:spcPct val="107000"/>
                        </a:lnSpc>
                        <a:spcBef>
                          <a:spcPts val="335"/>
                        </a:spcBef>
                        <a:spcAft>
                          <a:spcPts val="335"/>
                        </a:spcAft>
                      </a:pPr>
                      <a:r>
                        <a:rPr lang="en-US" sz="1200" kern="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a:t>
                      </a:r>
                      <a:endParaRPr lang="en-US"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7134.3 (2313.0)</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7394.4 (2378.1)</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6924.4 (2248.1)</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170088637"/>
                  </a:ext>
                </a:extLst>
              </a:tr>
              <a:tr h="274935">
                <a:tc>
                  <a:txBody>
                    <a:bodyPr/>
                    <a:lstStyle/>
                    <a:p>
                      <a:pPr marL="0" marR="0">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13</a:t>
                      </a:r>
                      <a:endParaRPr lang="en-US"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8940.9 (2996.4)</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1520.5 (2519.2)</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9405.0 (3006.3)</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1649.7 (2434.8)</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8643.1 (2974.4)</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1437.6 (2586.6)</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extLst>
                  <a:ext uri="{0D108BD9-81ED-4DB2-BD59-A6C34878D82A}">
                    <a16:rowId xmlns:a16="http://schemas.microsoft.com/office/drawing/2014/main" val="1475928394"/>
                  </a:ext>
                </a:extLst>
              </a:tr>
              <a:tr h="274935">
                <a:tc>
                  <a:txBody>
                    <a:bodyPr/>
                    <a:lstStyle/>
                    <a:p>
                      <a:pPr marL="0" marR="0">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26</a:t>
                      </a:r>
                      <a:endParaRPr lang="en-US"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8841.5 (3011.8)</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1347.8 (2381.9)</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9303.6 (3029.9)</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1449.4 (2647.1)</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8564.3 (2986.7)</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1286.8 (2224.1)</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extLst>
                  <a:ext uri="{0D108BD9-81ED-4DB2-BD59-A6C34878D82A}">
                    <a16:rowId xmlns:a16="http://schemas.microsoft.com/office/drawing/2014/main" val="3419522208"/>
                  </a:ext>
                </a:extLst>
              </a:tr>
              <a:tr h="274935">
                <a:tc>
                  <a:txBody>
                    <a:bodyPr/>
                    <a:lstStyle/>
                    <a:p>
                      <a:pPr marL="0" marR="0">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52</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8615.5 (3074.0)</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1111.2 (2834.5)</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9466.0 (3031.4)</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1447.7 (3011.4)</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8099.1 (3009.8)</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906.9 (2729.1)</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extLst>
                  <a:ext uri="{0D108BD9-81ED-4DB2-BD59-A6C34878D82A}">
                    <a16:rowId xmlns:a16="http://schemas.microsoft.com/office/drawing/2014/main" val="225680599"/>
                  </a:ext>
                </a:extLst>
              </a:tr>
              <a:tr h="274935">
                <a:tc>
                  <a:txBody>
                    <a:bodyPr/>
                    <a:lstStyle/>
                    <a:p>
                      <a:pPr marL="0" marR="0">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Weight (kg)</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a:t>
                      </a:r>
                      <a:endParaRPr lang="en-US"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99.2 (15.8)</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97.2 (15.6)</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100.9 (15.8)</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extLst>
                  <a:ext uri="{0D108BD9-81ED-4DB2-BD59-A6C34878D82A}">
                    <a16:rowId xmlns:a16="http://schemas.microsoft.com/office/drawing/2014/main" val="1297271849"/>
                  </a:ext>
                </a:extLst>
              </a:tr>
              <a:tr h="274935">
                <a:tc>
                  <a:txBody>
                    <a:bodyPr/>
                    <a:lstStyle/>
                    <a:p>
                      <a:pPr marL="0" marR="0">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13</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91.9 (15.8)</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-6.6 (6.3)</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92.4 (15.9)</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-4.8 (5.1)</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91.5 (15.8)</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-8.0 (6.8)</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extLst>
                  <a:ext uri="{0D108BD9-81ED-4DB2-BD59-A6C34878D82A}">
                    <a16:rowId xmlns:a16="http://schemas.microsoft.com/office/drawing/2014/main" val="962680159"/>
                  </a:ext>
                </a:extLst>
              </a:tr>
              <a:tr h="274935">
                <a:tc>
                  <a:txBody>
                    <a:bodyPr/>
                    <a:lstStyle/>
                    <a:p>
                      <a:pPr marL="0" marR="0">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26</a:t>
                      </a:r>
                      <a:endParaRPr lang="en-US"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92.7 (15.8)</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-5.9 (7.8)</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93.2 (14.3)</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-3.7 (6.6)</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92.4 (16.8)</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-7.4 (8.2)</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extLst>
                  <a:ext uri="{0D108BD9-81ED-4DB2-BD59-A6C34878D82A}">
                    <a16:rowId xmlns:a16="http://schemas.microsoft.com/office/drawing/2014/main" val="2832175686"/>
                  </a:ext>
                </a:extLst>
              </a:tr>
              <a:tr h="274935">
                <a:tc>
                  <a:txBody>
                    <a:bodyPr/>
                    <a:lstStyle/>
                    <a:p>
                      <a:pPr marL="0" marR="0">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52</a:t>
                      </a:r>
                      <a:endParaRPr lang="en-US"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92.4 (16.0)</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-4.3 (8.3)</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93.9 (14.6)</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-2.6 (7.8)</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91.3 (17.0)</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-5.4 (8.5)</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extLst>
                  <a:ext uri="{0D108BD9-81ED-4DB2-BD59-A6C34878D82A}">
                    <a16:rowId xmlns:a16="http://schemas.microsoft.com/office/drawing/2014/main" val="1800503724"/>
                  </a:ext>
                </a:extLst>
              </a:tr>
              <a:tr h="274935">
                <a:tc>
                  <a:txBody>
                    <a:bodyPr/>
                    <a:lstStyle/>
                    <a:p>
                      <a:pPr marL="0" marR="0">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Energy intake (kcals)</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a:t>
                      </a:r>
                      <a:endParaRPr lang="en-US"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1703.8 (474.9)</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1626.5 (410.6)</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1772.1 (517.8)</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extLst>
                  <a:ext uri="{0D108BD9-81ED-4DB2-BD59-A6C34878D82A}">
                    <a16:rowId xmlns:a16="http://schemas.microsoft.com/office/drawing/2014/main" val="3547271430"/>
                  </a:ext>
                </a:extLst>
              </a:tr>
              <a:tr h="274935">
                <a:tc>
                  <a:txBody>
                    <a:bodyPr/>
                    <a:lstStyle/>
                    <a:p>
                      <a:pPr marL="0" marR="0">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13</a:t>
                      </a:r>
                      <a:endParaRPr lang="en-US"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1329.7 (383.0)</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-383.9 (416.9)</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1521.9 (301.7)</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-173.8 (301.6)</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1182.5 (374.8)</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-548.0 (422.5)</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extLst>
                  <a:ext uri="{0D108BD9-81ED-4DB2-BD59-A6C34878D82A}">
                    <a16:rowId xmlns:a16="http://schemas.microsoft.com/office/drawing/2014/main" val="2460024513"/>
                  </a:ext>
                </a:extLst>
              </a:tr>
              <a:tr h="274935">
                <a:tc>
                  <a:txBody>
                    <a:bodyPr/>
                    <a:lstStyle/>
                    <a:p>
                      <a:pPr marL="0" marR="0">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26</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1314.0 (411.1)</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-421.4 (433.6)</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1461.9 (375.7)</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-264.1 (452.6)</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1212.2 (406.0)</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-538.6 (382.3)</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a:noFill/>
                    </a:lnB>
                    <a:solidFill>
                      <a:srgbClr val="FFFFFF"/>
                    </a:solidFill>
                  </a:tcPr>
                </a:tc>
                <a:extLst>
                  <a:ext uri="{0D108BD9-81ED-4DB2-BD59-A6C34878D82A}">
                    <a16:rowId xmlns:a16="http://schemas.microsoft.com/office/drawing/2014/main" val="4020728481"/>
                  </a:ext>
                </a:extLst>
              </a:tr>
              <a:tr h="274935">
                <a:tc>
                  <a:txBody>
                    <a:bodyPr/>
                    <a:lstStyle/>
                    <a:p>
                      <a:pPr marL="0" marR="0">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335"/>
                        </a:spcBef>
                        <a:spcAft>
                          <a:spcPts val="335"/>
                        </a:spcAft>
                      </a:pPr>
                      <a:r>
                        <a:rPr lang="en-US" sz="1200" kern="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52</a:t>
                      </a:r>
                      <a:endParaRPr lang="en-US"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1343.1 (442.5)</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-385.3 (475.2)</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1538.0 (376.1)</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-148.7 (469.1)</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335"/>
                        </a:spcBef>
                        <a:spcAft>
                          <a:spcPts val="335"/>
                        </a:spcAft>
                      </a:pPr>
                      <a:r>
                        <a:rPr lang="en-US" sz="1200" kern="1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1205.9 (437.0)</a:t>
                      </a:r>
                      <a:endParaRPr lang="en-US"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335"/>
                        </a:spcBef>
                        <a:spcAft>
                          <a:spcPts val="335"/>
                        </a:spcAft>
                      </a:pPr>
                      <a:r>
                        <a:rPr lang="en-US" sz="1200" kern="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-565.1 (398.0)</a:t>
                      </a:r>
                      <a:endParaRPr lang="en-US"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45" marR="42545"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87713579"/>
                  </a:ext>
                </a:extLst>
              </a:tr>
            </a:tbl>
          </a:graphicData>
        </a:graphic>
      </p:graphicFrame>
      <p:sp>
        <p:nvSpPr>
          <p:cNvPr id="3" name="Content Placeholder 4">
            <a:extLst>
              <a:ext uri="{FF2B5EF4-FFF2-40B4-BE49-F238E27FC236}">
                <a16:creationId xmlns:a16="http://schemas.microsoft.com/office/drawing/2014/main" id="{B20A1568-266F-6EDF-2B4D-10762B4E641D}"/>
              </a:ext>
            </a:extLst>
          </p:cNvPr>
          <p:cNvSpPr>
            <a:spLocks noGrp="1"/>
          </p:cNvSpPr>
          <p:nvPr>
            <p:ph idx="1"/>
          </p:nvPr>
        </p:nvSpPr>
        <p:spPr>
          <a:xfrm>
            <a:off x="838200" y="6004857"/>
            <a:ext cx="10515600" cy="613227"/>
          </a:xfrm>
        </p:spPr>
        <p:txBody>
          <a:bodyPr/>
          <a:lstStyle/>
          <a:p>
            <a:pPr marL="0" indent="0">
              <a:buNone/>
            </a:pPr>
            <a:r>
              <a:rPr lang="en-US" dirty="0"/>
              <a:t>CSP2024_Program7_Descriptives.sas</a:t>
            </a:r>
          </a:p>
        </p:txBody>
      </p:sp>
    </p:spTree>
    <p:extLst>
      <p:ext uri="{BB962C8B-B14F-4D97-AF65-F5344CB8AC3E}">
        <p14:creationId xmlns:p14="http://schemas.microsoft.com/office/powerpoint/2010/main" val="27798120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E2C54-7BC3-680E-60E5-0E9A0C49D9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CCB57B-4448-46EA-BA34-57FBFD9B5328}"/>
              </a:ext>
            </a:extLst>
          </p:cNvPr>
          <p:cNvSpPr>
            <a:spLocks noGrp="1"/>
          </p:cNvSpPr>
          <p:nvPr>
            <p:ph type="title"/>
          </p:nvPr>
        </p:nvSpPr>
        <p:spPr>
          <a:xfrm>
            <a:off x="838200" y="918307"/>
            <a:ext cx="10515600" cy="627689"/>
          </a:xfrm>
        </p:spPr>
        <p:txBody>
          <a:bodyPr>
            <a:normAutofit fontScale="90000"/>
          </a:bodyPr>
          <a:lstStyle/>
          <a:p>
            <a:r>
              <a:rPr lang="en-US" dirty="0"/>
              <a:t>Spaghetti Plots</a:t>
            </a:r>
          </a:p>
        </p:txBody>
      </p:sp>
      <p:pic>
        <p:nvPicPr>
          <p:cNvPr id="4" name="Picture 3" descr="A graph of a number of people&#10;&#10;Description automatically generated with medium confidence">
            <a:extLst>
              <a:ext uri="{FF2B5EF4-FFF2-40B4-BE49-F238E27FC236}">
                <a16:creationId xmlns:a16="http://schemas.microsoft.com/office/drawing/2014/main" id="{FE1A0078-0A9F-1024-DF83-B404784AE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7994" y="1489422"/>
            <a:ext cx="6096012" cy="4572009"/>
          </a:xfrm>
          <a:prstGeom prst="rect">
            <a:avLst/>
          </a:prstGeom>
        </p:spPr>
      </p:pic>
      <p:sp>
        <p:nvSpPr>
          <p:cNvPr id="3" name="Content Placeholder 4">
            <a:extLst>
              <a:ext uri="{FF2B5EF4-FFF2-40B4-BE49-F238E27FC236}">
                <a16:creationId xmlns:a16="http://schemas.microsoft.com/office/drawing/2014/main" id="{6F2D4371-8543-ADDC-79A1-8FD78CC4AF75}"/>
              </a:ext>
            </a:extLst>
          </p:cNvPr>
          <p:cNvSpPr>
            <a:spLocks noGrp="1"/>
          </p:cNvSpPr>
          <p:nvPr>
            <p:ph idx="1"/>
          </p:nvPr>
        </p:nvSpPr>
        <p:spPr>
          <a:xfrm>
            <a:off x="838200" y="6004857"/>
            <a:ext cx="10515600" cy="613227"/>
          </a:xfrm>
        </p:spPr>
        <p:txBody>
          <a:bodyPr/>
          <a:lstStyle/>
          <a:p>
            <a:pPr marL="0" indent="0">
              <a:buNone/>
            </a:pPr>
            <a:r>
              <a:rPr lang="en-US" dirty="0"/>
              <a:t>CSP2024_Program8_SpaghettiPlots.sas</a:t>
            </a:r>
          </a:p>
        </p:txBody>
      </p:sp>
    </p:spTree>
    <p:extLst>
      <p:ext uri="{BB962C8B-B14F-4D97-AF65-F5344CB8AC3E}">
        <p14:creationId xmlns:p14="http://schemas.microsoft.com/office/powerpoint/2010/main" val="24626789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2C18A-CCE0-DDDC-25B2-BEC06D9CA297}"/>
              </a:ext>
            </a:extLst>
          </p:cNvPr>
          <p:cNvSpPr>
            <a:spLocks noGrp="1"/>
          </p:cNvSpPr>
          <p:nvPr>
            <p:ph type="title"/>
          </p:nvPr>
        </p:nvSpPr>
        <p:spPr/>
        <p:txBody>
          <a:bodyPr>
            <a:normAutofit fontScale="90000"/>
          </a:bodyPr>
          <a:lstStyle/>
          <a:p>
            <a:r>
              <a:rPr lang="en-US" dirty="0"/>
              <a:t>Top two things my investigator wished statisticians knew before working with him:</a:t>
            </a:r>
          </a:p>
        </p:txBody>
      </p:sp>
      <p:sp>
        <p:nvSpPr>
          <p:cNvPr id="3" name="Content Placeholder 2">
            <a:extLst>
              <a:ext uri="{FF2B5EF4-FFF2-40B4-BE49-F238E27FC236}">
                <a16:creationId xmlns:a16="http://schemas.microsoft.com/office/drawing/2014/main" id="{955C53FB-6049-AC08-F082-4D10898BAB89}"/>
              </a:ext>
            </a:extLst>
          </p:cNvPr>
          <p:cNvSpPr>
            <a:spLocks noGrp="1"/>
          </p:cNvSpPr>
          <p:nvPr>
            <p:ph idx="1"/>
          </p:nvPr>
        </p:nvSpPr>
        <p:spPr/>
        <p:txBody>
          <a:bodyPr/>
          <a:lstStyle/>
          <a:p>
            <a:r>
              <a:rPr lang="en-US" dirty="0"/>
              <a:t>It is going to be a lot of back and forth communication –collaboration!!</a:t>
            </a:r>
          </a:p>
          <a:p>
            <a:r>
              <a:rPr lang="en-US" dirty="0"/>
              <a:t>Challenges of working with clock time data and irregular behavior</a:t>
            </a:r>
          </a:p>
        </p:txBody>
      </p:sp>
    </p:spTree>
    <p:extLst>
      <p:ext uri="{BB962C8B-B14F-4D97-AF65-F5344CB8AC3E}">
        <p14:creationId xmlns:p14="http://schemas.microsoft.com/office/powerpoint/2010/main" val="2804308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E11A9-46C3-A794-14E6-387A0F594E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75E10B-A493-618F-847B-F85F29F0BDBE}"/>
              </a:ext>
            </a:extLst>
          </p:cNvPr>
          <p:cNvSpPr>
            <a:spLocks noGrp="1"/>
          </p:cNvSpPr>
          <p:nvPr>
            <p:ph type="title"/>
          </p:nvPr>
        </p:nvSpPr>
        <p:spPr/>
        <p:txBody>
          <a:bodyPr>
            <a:normAutofit fontScale="90000"/>
          </a:bodyPr>
          <a:lstStyle/>
          <a:p>
            <a:r>
              <a:rPr lang="en-US" dirty="0"/>
              <a:t>Top 5 Things I wish someone had told me before I started working with wearables</a:t>
            </a:r>
          </a:p>
        </p:txBody>
      </p:sp>
      <p:sp>
        <p:nvSpPr>
          <p:cNvPr id="3" name="Content Placeholder 2">
            <a:extLst>
              <a:ext uri="{FF2B5EF4-FFF2-40B4-BE49-F238E27FC236}">
                <a16:creationId xmlns:a16="http://schemas.microsoft.com/office/drawing/2014/main" id="{2D21E7F3-AF83-3AC8-9612-9D6A6852E2BB}"/>
              </a:ext>
            </a:extLst>
          </p:cNvPr>
          <p:cNvSpPr>
            <a:spLocks noGrp="1"/>
          </p:cNvSpPr>
          <p:nvPr>
            <p:ph idx="1"/>
          </p:nvPr>
        </p:nvSpPr>
        <p:spPr>
          <a:xfrm>
            <a:off x="1504949" y="2905125"/>
            <a:ext cx="6334125" cy="4148137"/>
          </a:xfrm>
        </p:spPr>
        <p:txBody>
          <a:bodyPr/>
          <a:lstStyle/>
          <a:p>
            <a:pPr marL="0" indent="0">
              <a:buNone/>
            </a:pPr>
            <a:endParaRPr lang="en-US" dirty="0"/>
          </a:p>
          <a:p>
            <a:pPr marL="0" indent="0">
              <a:buNone/>
            </a:pPr>
            <a:endParaRPr lang="en-US" dirty="0"/>
          </a:p>
          <a:p>
            <a:endParaRPr lang="en-US" dirty="0"/>
          </a:p>
        </p:txBody>
      </p:sp>
      <p:pic>
        <p:nvPicPr>
          <p:cNvPr id="4098" name="Picture 2" descr="Study memes | Studying Amino Amino">
            <a:extLst>
              <a:ext uri="{FF2B5EF4-FFF2-40B4-BE49-F238E27FC236}">
                <a16:creationId xmlns:a16="http://schemas.microsoft.com/office/drawing/2014/main" id="{7C8D2224-E13E-848F-5012-7B1EF3F42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2396393"/>
            <a:ext cx="36576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388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DB5D8-958D-4406-AFC2-0EB8A0DA2394}"/>
              </a:ext>
            </a:extLst>
          </p:cNvPr>
          <p:cNvSpPr>
            <a:spLocks noGrp="1"/>
          </p:cNvSpPr>
          <p:nvPr>
            <p:ph type="title"/>
          </p:nvPr>
        </p:nvSpPr>
        <p:spPr/>
        <p:txBody>
          <a:bodyPr>
            <a:normAutofit fontScale="90000"/>
          </a:bodyPr>
          <a:lstStyle/>
          <a:p>
            <a:r>
              <a:rPr lang="en-US" dirty="0"/>
              <a:t>Motivations for collecting data from wearable devices in research</a:t>
            </a:r>
          </a:p>
        </p:txBody>
      </p:sp>
      <p:sp>
        <p:nvSpPr>
          <p:cNvPr id="3" name="Content Placeholder 2">
            <a:extLst>
              <a:ext uri="{FF2B5EF4-FFF2-40B4-BE49-F238E27FC236}">
                <a16:creationId xmlns:a16="http://schemas.microsoft.com/office/drawing/2014/main" id="{C66E5FA1-1F86-13D2-F49A-1F8F9C46241C}"/>
              </a:ext>
            </a:extLst>
          </p:cNvPr>
          <p:cNvSpPr>
            <a:spLocks noGrp="1"/>
          </p:cNvSpPr>
          <p:nvPr>
            <p:ph idx="1"/>
          </p:nvPr>
        </p:nvSpPr>
        <p:spPr/>
        <p:txBody>
          <a:bodyPr/>
          <a:lstStyle/>
          <a:p>
            <a:pPr marL="0" indent="0">
              <a:buNone/>
            </a:pPr>
            <a:r>
              <a:rPr lang="en-US" dirty="0"/>
              <a:t>Two big picture reasons:</a:t>
            </a:r>
          </a:p>
          <a:p>
            <a:pPr marL="514350" indent="-514350">
              <a:buFont typeface="+mj-lt"/>
              <a:buAutoNum type="arabicPeriod"/>
            </a:pPr>
            <a:r>
              <a:rPr lang="en-US" dirty="0"/>
              <a:t>Wearables are critical for answering the research question</a:t>
            </a:r>
          </a:p>
          <a:p>
            <a:r>
              <a:rPr lang="en-US" dirty="0"/>
              <a:t>Some questions can only be answered with continuous monitoring or remote assessment</a:t>
            </a:r>
          </a:p>
          <a:p>
            <a:r>
              <a:rPr lang="en-US" dirty="0"/>
              <a:t>Extensive sampling of observations provides opportunities to examine process at it unfolds in real time</a:t>
            </a:r>
          </a:p>
          <a:p>
            <a:r>
              <a:rPr lang="en-US" dirty="0"/>
              <a:t>Some behaviors or clinical outcomes can only be assessed through wearable technology (e.g., vital signs)</a:t>
            </a:r>
          </a:p>
          <a:p>
            <a:pPr marL="0" indent="0">
              <a:buNone/>
            </a:pPr>
            <a:endParaRPr lang="en-US" dirty="0"/>
          </a:p>
        </p:txBody>
      </p:sp>
    </p:spTree>
    <p:extLst>
      <p:ext uri="{BB962C8B-B14F-4D97-AF65-F5344CB8AC3E}">
        <p14:creationId xmlns:p14="http://schemas.microsoft.com/office/powerpoint/2010/main" val="6684661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D6FC2-162F-7FBD-FBC6-C42143FB1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F4A302-B8FF-0EB7-23CF-F2AC3DC4C8F8}"/>
              </a:ext>
            </a:extLst>
          </p:cNvPr>
          <p:cNvSpPr>
            <a:spLocks noGrp="1"/>
          </p:cNvSpPr>
          <p:nvPr>
            <p:ph type="title"/>
          </p:nvPr>
        </p:nvSpPr>
        <p:spPr/>
        <p:txBody>
          <a:bodyPr>
            <a:normAutofit/>
          </a:bodyPr>
          <a:lstStyle/>
          <a:p>
            <a:r>
              <a:rPr lang="en-US" dirty="0"/>
              <a:t>Organize your folders early and often.</a:t>
            </a:r>
          </a:p>
        </p:txBody>
      </p:sp>
      <p:pic>
        <p:nvPicPr>
          <p:cNvPr id="5122" name="Picture 2" descr="5 Painless Steps to Eliminate Your Desktop Clutter | Entrepreneur">
            <a:extLst>
              <a:ext uri="{FF2B5EF4-FFF2-40B4-BE49-F238E27FC236}">
                <a16:creationId xmlns:a16="http://schemas.microsoft.com/office/drawing/2014/main" id="{27CDBC32-1AED-52FB-3E56-4741D086AACF}"/>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051903" y="2116138"/>
            <a:ext cx="6088193" cy="406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6609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24A40-D540-CB6C-07A0-24646D114B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83F3E9-969F-E60C-73FD-235B956EEC5D}"/>
              </a:ext>
            </a:extLst>
          </p:cNvPr>
          <p:cNvSpPr>
            <a:spLocks noGrp="1"/>
          </p:cNvSpPr>
          <p:nvPr>
            <p:ph type="title"/>
          </p:nvPr>
        </p:nvSpPr>
        <p:spPr/>
        <p:txBody>
          <a:bodyPr>
            <a:normAutofit fontScale="90000"/>
          </a:bodyPr>
          <a:lstStyle/>
          <a:p>
            <a:r>
              <a:rPr lang="en-US" dirty="0"/>
              <a:t>Processing time may be long—make sure you have the right computer.</a:t>
            </a:r>
          </a:p>
        </p:txBody>
      </p:sp>
      <p:pic>
        <p:nvPicPr>
          <p:cNvPr id="6" name="Content Placeholder 5" descr="A colorful circle with a white background&#10;&#10;Description automatically generated">
            <a:extLst>
              <a:ext uri="{FF2B5EF4-FFF2-40B4-BE49-F238E27FC236}">
                <a16:creationId xmlns:a16="http://schemas.microsoft.com/office/drawing/2014/main" id="{CD6A1F9C-36AD-2DFD-00D8-C55D2D214E4E}"/>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388783" y="2116138"/>
            <a:ext cx="5414433" cy="4060825"/>
          </a:xfrm>
        </p:spPr>
      </p:pic>
      <p:sp>
        <p:nvSpPr>
          <p:cNvPr id="7" name="TextBox 6">
            <a:extLst>
              <a:ext uri="{FF2B5EF4-FFF2-40B4-BE49-F238E27FC236}">
                <a16:creationId xmlns:a16="http://schemas.microsoft.com/office/drawing/2014/main" id="{5A7AB56B-A799-FDC0-B0C5-E89FDBCF6981}"/>
              </a:ext>
            </a:extLst>
          </p:cNvPr>
          <p:cNvSpPr txBox="1"/>
          <p:nvPr/>
        </p:nvSpPr>
        <p:spPr>
          <a:xfrm>
            <a:off x="3388783" y="6176963"/>
            <a:ext cx="5414433" cy="230832"/>
          </a:xfrm>
          <a:prstGeom prst="rect">
            <a:avLst/>
          </a:prstGeom>
          <a:noFill/>
        </p:spPr>
        <p:txBody>
          <a:bodyPr wrap="square" rtlCol="0">
            <a:spAutoFit/>
          </a:bodyPr>
          <a:lstStyle/>
          <a:p>
            <a:r>
              <a:rPr lang="en-US" sz="900">
                <a:hlinkClick r:id="rId4" tooltip="http://apple.stackexchange.com/questions/243675/location-of-the-resource-files-for-the-spinning-wait-cursor"/>
              </a:rPr>
              <a:t>This Photo</a:t>
            </a:r>
            <a:r>
              <a:rPr lang="en-US" sz="900"/>
              <a:t> by Unknown Author is licensed under </a:t>
            </a:r>
            <a:r>
              <a:rPr lang="en-US" sz="900">
                <a:hlinkClick r:id="rId5" tooltip="https://creativecommons.org/licenses/by-sa/3.0/"/>
              </a:rPr>
              <a:t>CC BY-SA</a:t>
            </a:r>
            <a:endParaRPr lang="en-US" sz="900"/>
          </a:p>
        </p:txBody>
      </p:sp>
    </p:spTree>
    <p:extLst>
      <p:ext uri="{BB962C8B-B14F-4D97-AF65-F5344CB8AC3E}">
        <p14:creationId xmlns:p14="http://schemas.microsoft.com/office/powerpoint/2010/main" val="39675771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F00DA-948C-0C8A-0F77-650DB3FD12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31B7E-24B7-BBFE-4689-D93C273E1115}"/>
              </a:ext>
            </a:extLst>
          </p:cNvPr>
          <p:cNvSpPr>
            <a:spLocks noGrp="1"/>
          </p:cNvSpPr>
          <p:nvPr>
            <p:ph type="title"/>
          </p:nvPr>
        </p:nvSpPr>
        <p:spPr>
          <a:xfrm>
            <a:off x="838200" y="1210136"/>
            <a:ext cx="10515600" cy="1018699"/>
          </a:xfrm>
        </p:spPr>
        <p:txBody>
          <a:bodyPr>
            <a:normAutofit fontScale="90000"/>
          </a:bodyPr>
          <a:lstStyle/>
          <a:p>
            <a:r>
              <a:rPr lang="en-US" dirty="0"/>
              <a:t>Being an expert in one does not make you an expert in others… but it does help you think critically.</a:t>
            </a:r>
          </a:p>
        </p:txBody>
      </p:sp>
      <p:pic>
        <p:nvPicPr>
          <p:cNvPr id="8" name="Picture 7" descr="A child with yellow glasses&#10;&#10;Description automatically generated">
            <a:extLst>
              <a:ext uri="{FF2B5EF4-FFF2-40B4-BE49-F238E27FC236}">
                <a16:creationId xmlns:a16="http://schemas.microsoft.com/office/drawing/2014/main" id="{55BBE165-1685-AC8F-108F-A2006211A9C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317537" y="2519739"/>
            <a:ext cx="5556926" cy="3706470"/>
          </a:xfrm>
          <a:prstGeom prst="rect">
            <a:avLst/>
          </a:prstGeom>
        </p:spPr>
      </p:pic>
      <p:sp>
        <p:nvSpPr>
          <p:cNvPr id="9" name="TextBox 8">
            <a:extLst>
              <a:ext uri="{FF2B5EF4-FFF2-40B4-BE49-F238E27FC236}">
                <a16:creationId xmlns:a16="http://schemas.microsoft.com/office/drawing/2014/main" id="{74149F79-3A5D-7CB1-B08B-0B99F78C7B42}"/>
              </a:ext>
            </a:extLst>
          </p:cNvPr>
          <p:cNvSpPr txBox="1"/>
          <p:nvPr/>
        </p:nvSpPr>
        <p:spPr>
          <a:xfrm>
            <a:off x="3317537" y="6331551"/>
            <a:ext cx="5556926" cy="230832"/>
          </a:xfrm>
          <a:prstGeom prst="rect">
            <a:avLst/>
          </a:prstGeom>
          <a:noFill/>
        </p:spPr>
        <p:txBody>
          <a:bodyPr wrap="square" rtlCol="0">
            <a:spAutoFit/>
          </a:bodyPr>
          <a:lstStyle/>
          <a:p>
            <a:r>
              <a:rPr lang="en-US" sz="900">
                <a:hlinkClick r:id="rId4" tooltip="https://oercommons.org/courseware/lesson/80692"/>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11238632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23CDD-7DFB-0606-6319-E08E41CE4C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2FBF9B-DDE9-2B36-5998-7861AFDDB7F2}"/>
              </a:ext>
            </a:extLst>
          </p:cNvPr>
          <p:cNvSpPr>
            <a:spLocks noGrp="1"/>
          </p:cNvSpPr>
          <p:nvPr>
            <p:ph type="title"/>
          </p:nvPr>
        </p:nvSpPr>
        <p:spPr>
          <a:xfrm>
            <a:off x="838200" y="1210136"/>
            <a:ext cx="10515600" cy="1018699"/>
          </a:xfrm>
        </p:spPr>
        <p:txBody>
          <a:bodyPr>
            <a:normAutofit fontScale="90000"/>
          </a:bodyPr>
          <a:lstStyle/>
          <a:p>
            <a:r>
              <a:rPr lang="en-US" dirty="0"/>
              <a:t>Spend the time to automate on your FIRST project!</a:t>
            </a:r>
          </a:p>
        </p:txBody>
      </p:sp>
      <p:pic>
        <p:nvPicPr>
          <p:cNvPr id="4" name="Picture 3" descr="A dollar sign and alarm clock on a scale&#10;&#10;Description automatically generated">
            <a:extLst>
              <a:ext uri="{FF2B5EF4-FFF2-40B4-BE49-F238E27FC236}">
                <a16:creationId xmlns:a16="http://schemas.microsoft.com/office/drawing/2014/main" id="{A4F9FC27-6AE4-A82A-F305-6CBA962DB07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247744" y="2587556"/>
            <a:ext cx="3696511" cy="3696511"/>
          </a:xfrm>
          <a:prstGeom prst="rect">
            <a:avLst/>
          </a:prstGeom>
        </p:spPr>
      </p:pic>
    </p:spTree>
    <p:extLst>
      <p:ext uri="{BB962C8B-B14F-4D97-AF65-F5344CB8AC3E}">
        <p14:creationId xmlns:p14="http://schemas.microsoft.com/office/powerpoint/2010/main" val="39952504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BBCB5-1670-193D-FAD2-DE95E61216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46D2B-3534-A1DF-9009-F6AB8F992219}"/>
              </a:ext>
            </a:extLst>
          </p:cNvPr>
          <p:cNvSpPr>
            <a:spLocks noGrp="1"/>
          </p:cNvSpPr>
          <p:nvPr>
            <p:ph type="title"/>
          </p:nvPr>
        </p:nvSpPr>
        <p:spPr>
          <a:xfrm>
            <a:off x="838200" y="1533986"/>
            <a:ext cx="10515600" cy="1018699"/>
          </a:xfrm>
        </p:spPr>
        <p:txBody>
          <a:bodyPr>
            <a:normAutofit fontScale="90000"/>
          </a:bodyPr>
          <a:lstStyle/>
          <a:p>
            <a:r>
              <a:rPr lang="en-US" dirty="0"/>
              <a:t>It takes ten times as long as you wish it did—but if you get involved in the study EARLY—you (may) get the data exactly how you need it.</a:t>
            </a:r>
          </a:p>
        </p:txBody>
      </p:sp>
      <p:sp>
        <p:nvSpPr>
          <p:cNvPr id="3" name="Title 1">
            <a:extLst>
              <a:ext uri="{FF2B5EF4-FFF2-40B4-BE49-F238E27FC236}">
                <a16:creationId xmlns:a16="http://schemas.microsoft.com/office/drawing/2014/main" id="{4167FC2A-48CF-747D-DE7B-F6589741575E}"/>
              </a:ext>
            </a:extLst>
          </p:cNvPr>
          <p:cNvSpPr txBox="1">
            <a:spLocks/>
          </p:cNvSpPr>
          <p:nvPr/>
        </p:nvSpPr>
        <p:spPr>
          <a:xfrm>
            <a:off x="7772400" y="5925011"/>
            <a:ext cx="4286250" cy="101869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Train your SME.</a:t>
            </a:r>
          </a:p>
        </p:txBody>
      </p:sp>
      <p:pic>
        <p:nvPicPr>
          <p:cNvPr id="6" name="Picture 5" descr="A sign with a blue sky and clouds&#10;&#10;Description automatically generated">
            <a:extLst>
              <a:ext uri="{FF2B5EF4-FFF2-40B4-BE49-F238E27FC236}">
                <a16:creationId xmlns:a16="http://schemas.microsoft.com/office/drawing/2014/main" id="{B7D2978D-D321-96DD-2572-A9018F2FB51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697244" y="2930231"/>
            <a:ext cx="4797512" cy="3194343"/>
          </a:xfrm>
          <a:prstGeom prst="rect">
            <a:avLst/>
          </a:prstGeom>
        </p:spPr>
      </p:pic>
      <p:sp>
        <p:nvSpPr>
          <p:cNvPr id="7" name="TextBox 6">
            <a:extLst>
              <a:ext uri="{FF2B5EF4-FFF2-40B4-BE49-F238E27FC236}">
                <a16:creationId xmlns:a16="http://schemas.microsoft.com/office/drawing/2014/main" id="{091A4A4D-FFD4-288A-6F71-97C60ECFC780}"/>
              </a:ext>
            </a:extLst>
          </p:cNvPr>
          <p:cNvSpPr txBox="1"/>
          <p:nvPr/>
        </p:nvSpPr>
        <p:spPr>
          <a:xfrm>
            <a:off x="3697244" y="6260189"/>
            <a:ext cx="4797512" cy="230832"/>
          </a:xfrm>
          <a:prstGeom prst="rect">
            <a:avLst/>
          </a:prstGeom>
          <a:noFill/>
        </p:spPr>
        <p:txBody>
          <a:bodyPr wrap="square" rtlCol="0">
            <a:spAutoFit/>
          </a:bodyPr>
          <a:lstStyle/>
          <a:p>
            <a:r>
              <a:rPr lang="en-US" sz="900">
                <a:hlinkClick r:id="rId4" tooltip="https://www.picpedia.org/highway-signs/p/perfection.html"/>
              </a:rPr>
              <a:t>This Photo</a:t>
            </a:r>
            <a:r>
              <a:rPr lang="en-US" sz="900"/>
              <a:t> by Unknown Author is licensed under </a:t>
            </a:r>
            <a:r>
              <a:rPr lang="en-US" sz="900">
                <a:hlinkClick r:id="rId5" tooltip="https://creativecommons.org/licenses/by-sa/3.0/"/>
              </a:rPr>
              <a:t>CC BY-SA</a:t>
            </a:r>
            <a:endParaRPr lang="en-US" sz="900"/>
          </a:p>
        </p:txBody>
      </p:sp>
    </p:spTree>
    <p:extLst>
      <p:ext uri="{BB962C8B-B14F-4D97-AF65-F5344CB8AC3E}">
        <p14:creationId xmlns:p14="http://schemas.microsoft.com/office/powerpoint/2010/main" val="3512490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A3D6-A54D-A3FD-3040-7C360EA5E1EB}"/>
              </a:ext>
            </a:extLst>
          </p:cNvPr>
          <p:cNvSpPr>
            <a:spLocks noGrp="1"/>
          </p:cNvSpPr>
          <p:nvPr>
            <p:ph type="ctrTitle"/>
          </p:nvPr>
        </p:nvSpPr>
        <p:spPr>
          <a:xfrm>
            <a:off x="1625484" y="1084006"/>
            <a:ext cx="8949690" cy="3163529"/>
          </a:xfrm>
        </p:spPr>
        <p:txBody>
          <a:bodyPr anchor="ctr">
            <a:normAutofit/>
          </a:bodyPr>
          <a:lstStyle/>
          <a:p>
            <a:r>
              <a:rPr lang="en-US"/>
              <a:t>Modeling and Interpretation</a:t>
            </a:r>
            <a:endParaRPr lang="en-US" dirty="0"/>
          </a:p>
        </p:txBody>
      </p:sp>
    </p:spTree>
    <p:extLst>
      <p:ext uri="{BB962C8B-B14F-4D97-AF65-F5344CB8AC3E}">
        <p14:creationId xmlns:p14="http://schemas.microsoft.com/office/powerpoint/2010/main" val="8892814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02E449-749B-71E5-AAC0-431CAD08CA01}"/>
              </a:ext>
            </a:extLst>
          </p:cNvPr>
          <p:cNvPicPr>
            <a:picLocks noChangeAspect="1"/>
          </p:cNvPicPr>
          <p:nvPr/>
        </p:nvPicPr>
        <p:blipFill>
          <a:blip r:embed="rId3"/>
          <a:stretch>
            <a:fillRect/>
          </a:stretch>
        </p:blipFill>
        <p:spPr>
          <a:xfrm>
            <a:off x="1115616" y="2504020"/>
            <a:ext cx="3292524" cy="1843813"/>
          </a:xfrm>
          <a:prstGeom prst="rect">
            <a:avLst/>
          </a:prstGeom>
        </p:spPr>
      </p:pic>
      <p:pic>
        <p:nvPicPr>
          <p:cNvPr id="2" name="Picture 1">
            <a:extLst>
              <a:ext uri="{FF2B5EF4-FFF2-40B4-BE49-F238E27FC236}">
                <a16:creationId xmlns:a16="http://schemas.microsoft.com/office/drawing/2014/main" id="{D85C8A51-58BE-E0DF-8A1A-6421ED521711}"/>
              </a:ext>
            </a:extLst>
          </p:cNvPr>
          <p:cNvPicPr>
            <a:picLocks noChangeAspect="1"/>
          </p:cNvPicPr>
          <p:nvPr/>
        </p:nvPicPr>
        <p:blipFill>
          <a:blip r:embed="rId4"/>
          <a:stretch>
            <a:fillRect/>
          </a:stretch>
        </p:blipFill>
        <p:spPr>
          <a:xfrm>
            <a:off x="4886676" y="1740629"/>
            <a:ext cx="6184580" cy="3370596"/>
          </a:xfrm>
          <a:prstGeom prst="rect">
            <a:avLst/>
          </a:prstGeom>
        </p:spPr>
      </p:pic>
    </p:spTree>
    <p:extLst>
      <p:ext uri="{BB962C8B-B14F-4D97-AF65-F5344CB8AC3E}">
        <p14:creationId xmlns:p14="http://schemas.microsoft.com/office/powerpoint/2010/main" val="15752497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DD378-2FB3-30C4-0C1E-514A2C61755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The Plan</a:t>
            </a:r>
          </a:p>
        </p:txBody>
      </p:sp>
      <p:pic>
        <p:nvPicPr>
          <p:cNvPr id="5" name="Picture 4" descr="A collage of a person holding a sign&#10;&#10;Description automatically generated">
            <a:extLst>
              <a:ext uri="{FF2B5EF4-FFF2-40B4-BE49-F238E27FC236}">
                <a16:creationId xmlns:a16="http://schemas.microsoft.com/office/drawing/2014/main" id="{20E3AAE4-C869-072F-65CC-4144223F2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28" y="1107728"/>
            <a:ext cx="7225748" cy="4642543"/>
          </a:xfrm>
          <a:prstGeom prst="rect">
            <a:avLst/>
          </a:prstGeom>
        </p:spPr>
      </p:pic>
    </p:spTree>
    <p:extLst>
      <p:ext uri="{BB962C8B-B14F-4D97-AF65-F5344CB8AC3E}">
        <p14:creationId xmlns:p14="http://schemas.microsoft.com/office/powerpoint/2010/main" val="22963801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A close up of words&#10;&#10;Description automatically generated">
            <a:extLst>
              <a:ext uri="{FF2B5EF4-FFF2-40B4-BE49-F238E27FC236}">
                <a16:creationId xmlns:a16="http://schemas.microsoft.com/office/drawing/2014/main" id="{BC52140B-03BC-6758-FDDF-F56FFF35374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61597" y="-135419"/>
            <a:ext cx="15359118" cy="8110693"/>
          </a:xfrm>
        </p:spPr>
      </p:pic>
    </p:spTree>
    <p:extLst>
      <p:ext uri="{BB962C8B-B14F-4D97-AF65-F5344CB8AC3E}">
        <p14:creationId xmlns:p14="http://schemas.microsoft.com/office/powerpoint/2010/main" val="7720802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E6EE-DB87-F3C0-7FB3-C1AA3D130AE2}"/>
              </a:ext>
            </a:extLst>
          </p:cNvPr>
          <p:cNvSpPr>
            <a:spLocks noGrp="1"/>
          </p:cNvSpPr>
          <p:nvPr>
            <p:ph type="title"/>
          </p:nvPr>
        </p:nvSpPr>
        <p:spPr/>
        <p:txBody>
          <a:bodyPr/>
          <a:lstStyle/>
          <a:p>
            <a:r>
              <a:rPr lang="en-US"/>
              <a:t>Common Wearables Research Questions</a:t>
            </a:r>
            <a:endParaRPr lang="en-US" dirty="0"/>
          </a:p>
        </p:txBody>
      </p:sp>
      <p:graphicFrame>
        <p:nvGraphicFramePr>
          <p:cNvPr id="1028" name="Content Placeholder 2">
            <a:extLst>
              <a:ext uri="{FF2B5EF4-FFF2-40B4-BE49-F238E27FC236}">
                <a16:creationId xmlns:a16="http://schemas.microsoft.com/office/drawing/2014/main" id="{E495A641-F0F3-DFD3-DB2A-444099584011}"/>
              </a:ext>
            </a:extLst>
          </p:cNvPr>
          <p:cNvGraphicFramePr>
            <a:graphicFrameLocks noGrp="1"/>
          </p:cNvGraphicFramePr>
          <p:nvPr>
            <p:ph idx="1"/>
          </p:nvPr>
        </p:nvGraphicFramePr>
        <p:xfrm>
          <a:off x="838200" y="2116393"/>
          <a:ext cx="10515600" cy="40605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a:extLst>
              <a:ext uri="{FF2B5EF4-FFF2-40B4-BE49-F238E27FC236}">
                <a16:creationId xmlns:a16="http://schemas.microsoft.com/office/drawing/2014/main" id="{1124C13C-21B9-623E-B709-4ED5801C956C}"/>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0000" b="74659"/>
          <a:stretch/>
        </p:blipFill>
        <p:spPr bwMode="auto">
          <a:xfrm>
            <a:off x="85455" y="2080074"/>
            <a:ext cx="779361" cy="5537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8D0BD545-FB73-DBF6-01AD-275452DE310A}"/>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50000" t="25372" b="49287"/>
          <a:stretch/>
        </p:blipFill>
        <p:spPr bwMode="auto">
          <a:xfrm>
            <a:off x="122510" y="3099439"/>
            <a:ext cx="779361" cy="5537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478E587-8D30-3CD1-1E29-FCE82356E668}"/>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0201" t="50201" r="-402" b="26166"/>
          <a:stretch/>
        </p:blipFill>
        <p:spPr bwMode="auto">
          <a:xfrm>
            <a:off x="112070" y="4118804"/>
            <a:ext cx="779361" cy="5143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961B84C-F287-2B82-1BCE-8691FB6D5B9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t="73700"/>
          <a:stretch/>
        </p:blipFill>
        <p:spPr bwMode="auto">
          <a:xfrm>
            <a:off x="58839" y="5117706"/>
            <a:ext cx="779361" cy="57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314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DB5D8-958D-4406-AFC2-0EB8A0DA2394}"/>
              </a:ext>
            </a:extLst>
          </p:cNvPr>
          <p:cNvSpPr>
            <a:spLocks noGrp="1"/>
          </p:cNvSpPr>
          <p:nvPr>
            <p:ph type="title"/>
          </p:nvPr>
        </p:nvSpPr>
        <p:spPr/>
        <p:txBody>
          <a:bodyPr>
            <a:normAutofit fontScale="90000"/>
          </a:bodyPr>
          <a:lstStyle/>
          <a:p>
            <a:r>
              <a:rPr lang="en-US" dirty="0"/>
              <a:t>Motivations for collecting data from wearable devices in research</a:t>
            </a:r>
          </a:p>
        </p:txBody>
      </p:sp>
      <p:sp>
        <p:nvSpPr>
          <p:cNvPr id="3" name="Content Placeholder 2">
            <a:extLst>
              <a:ext uri="{FF2B5EF4-FFF2-40B4-BE49-F238E27FC236}">
                <a16:creationId xmlns:a16="http://schemas.microsoft.com/office/drawing/2014/main" id="{C66E5FA1-1F86-13D2-F49A-1F8F9C46241C}"/>
              </a:ext>
            </a:extLst>
          </p:cNvPr>
          <p:cNvSpPr>
            <a:spLocks noGrp="1"/>
          </p:cNvSpPr>
          <p:nvPr>
            <p:ph idx="1"/>
          </p:nvPr>
        </p:nvSpPr>
        <p:spPr/>
        <p:txBody>
          <a:bodyPr/>
          <a:lstStyle/>
          <a:p>
            <a:pPr marL="0" indent="0">
              <a:buNone/>
            </a:pPr>
            <a:r>
              <a:rPr lang="en-US" dirty="0"/>
              <a:t>Two big picture reasons:</a:t>
            </a:r>
          </a:p>
          <a:p>
            <a:pPr marL="0" indent="0">
              <a:buNone/>
            </a:pPr>
            <a:r>
              <a:rPr lang="en-US" dirty="0"/>
              <a:t>2. Wearables often provide a more valid assessment of outcomes</a:t>
            </a:r>
          </a:p>
          <a:p>
            <a:r>
              <a:rPr lang="en-US" dirty="0"/>
              <a:t>Can be considered objective (people overestimate behaviors that are healthy and underestimate those that are unhealthy)</a:t>
            </a:r>
          </a:p>
          <a:p>
            <a:r>
              <a:rPr lang="en-US" dirty="0"/>
              <a:t>With time intensive data, extreme outliers/observations more likely to be washed out</a:t>
            </a:r>
          </a:p>
          <a:p>
            <a:r>
              <a:rPr lang="en-US" dirty="0"/>
              <a:t>Opportunity to assess behaviors in non-laboratory situations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0776138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5485-9E83-7DD9-0C82-35A9CF257095}"/>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You have options</a:t>
            </a:r>
          </a:p>
        </p:txBody>
      </p:sp>
      <p:sp>
        <p:nvSpPr>
          <p:cNvPr id="3" name="Content Placeholder 2">
            <a:extLst>
              <a:ext uri="{FF2B5EF4-FFF2-40B4-BE49-F238E27FC236}">
                <a16:creationId xmlns:a16="http://schemas.microsoft.com/office/drawing/2014/main" id="{46C897B9-F410-01C3-9448-B37A1BE052AA}"/>
              </a:ext>
            </a:extLst>
          </p:cNvPr>
          <p:cNvSpPr>
            <a:spLocks noGrp="1"/>
          </p:cNvSpPr>
          <p:nvPr>
            <p:ph idx="1"/>
          </p:nvPr>
        </p:nvSpPr>
        <p:spPr>
          <a:xfrm>
            <a:off x="4581727" y="649480"/>
            <a:ext cx="3025303" cy="5546047"/>
          </a:xfrm>
        </p:spPr>
        <p:txBody>
          <a:bodyPr anchor="ctr">
            <a:normAutofit/>
          </a:bodyPr>
          <a:lstStyle/>
          <a:p>
            <a:r>
              <a:rPr lang="en-US" sz="2000"/>
              <a:t>Two sample t-test</a:t>
            </a:r>
          </a:p>
          <a:p>
            <a:r>
              <a:rPr lang="en-US" sz="2000"/>
              <a:t>General linear models</a:t>
            </a:r>
          </a:p>
          <a:p>
            <a:r>
              <a:rPr lang="en-US" sz="2000"/>
              <a:t>Mixed effects models</a:t>
            </a:r>
          </a:p>
          <a:p>
            <a:r>
              <a:rPr lang="en-US" sz="2000"/>
              <a:t>Growth curves</a:t>
            </a:r>
          </a:p>
          <a:p>
            <a:pPr marL="0" indent="0">
              <a:buNone/>
            </a:pPr>
            <a:endParaRPr lang="en-US" sz="2000"/>
          </a:p>
        </p:txBody>
      </p:sp>
      <p:pic>
        <p:nvPicPr>
          <p:cNvPr id="5" name="Picture 4" descr="A bucket on a blue surface&#10;&#10;Description automatically generated">
            <a:extLst>
              <a:ext uri="{FF2B5EF4-FFF2-40B4-BE49-F238E27FC236}">
                <a16:creationId xmlns:a16="http://schemas.microsoft.com/office/drawing/2014/main" id="{5E654CF5-D39E-6CE7-BDCA-9859858D8DA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09502" y="1426175"/>
            <a:ext cx="3615776" cy="4017528"/>
          </a:xfrm>
          <a:prstGeom prst="rect">
            <a:avLst/>
          </a:pr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6" name="TextBox 5">
            <a:extLst>
              <a:ext uri="{FF2B5EF4-FFF2-40B4-BE49-F238E27FC236}">
                <a16:creationId xmlns:a16="http://schemas.microsoft.com/office/drawing/2014/main" id="{4E45756E-1C9F-8937-588E-7DD270469B3C}"/>
              </a:ext>
            </a:extLst>
          </p:cNvPr>
          <p:cNvSpPr txBox="1"/>
          <p:nvPr/>
        </p:nvSpPr>
        <p:spPr>
          <a:xfrm>
            <a:off x="9001455" y="5243648"/>
            <a:ext cx="2723823"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jdorganizer.blogspot.com/2013/06/in-honor-of-sf-pride-2013-rainbow.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42769325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D14C4-0CB7-8335-07C0-7C7F607C6919}"/>
              </a:ext>
            </a:extLst>
          </p:cNvPr>
          <p:cNvSpPr>
            <a:spLocks noGrp="1"/>
          </p:cNvSpPr>
          <p:nvPr>
            <p:ph type="title"/>
          </p:nvPr>
        </p:nvSpPr>
        <p:spPr/>
        <p:txBody>
          <a:bodyPr/>
          <a:lstStyle/>
          <a:p>
            <a:r>
              <a:rPr lang="en-US" dirty="0"/>
              <a:t>Missing Data</a:t>
            </a:r>
          </a:p>
        </p:txBody>
      </p:sp>
      <p:sp>
        <p:nvSpPr>
          <p:cNvPr id="3" name="Content Placeholder 2">
            <a:extLst>
              <a:ext uri="{FF2B5EF4-FFF2-40B4-BE49-F238E27FC236}">
                <a16:creationId xmlns:a16="http://schemas.microsoft.com/office/drawing/2014/main" id="{D00F25FF-01C5-74C0-A503-C0E67E9EAF44}"/>
              </a:ext>
            </a:extLst>
          </p:cNvPr>
          <p:cNvSpPr>
            <a:spLocks noGrp="1"/>
          </p:cNvSpPr>
          <p:nvPr>
            <p:ph idx="1"/>
          </p:nvPr>
        </p:nvSpPr>
        <p:spPr/>
        <p:txBody>
          <a:bodyPr/>
          <a:lstStyle/>
          <a:p>
            <a:r>
              <a:rPr lang="en-US" dirty="0"/>
              <a:t>Characterize missingness</a:t>
            </a:r>
          </a:p>
          <a:p>
            <a:pPr lvl="1"/>
            <a:r>
              <a:rPr lang="en-US" dirty="0"/>
              <a:t>What</a:t>
            </a:r>
          </a:p>
          <a:p>
            <a:pPr lvl="1"/>
            <a:r>
              <a:rPr lang="en-US" dirty="0"/>
              <a:t>How much</a:t>
            </a:r>
          </a:p>
          <a:p>
            <a:pPr lvl="1"/>
            <a:r>
              <a:rPr lang="en-US" dirty="0"/>
              <a:t>Why</a:t>
            </a:r>
          </a:p>
          <a:p>
            <a:pPr lvl="1"/>
            <a:r>
              <a:rPr lang="en-US" dirty="0"/>
              <a:t>Patterns</a:t>
            </a:r>
          </a:p>
        </p:txBody>
      </p:sp>
      <p:pic>
        <p:nvPicPr>
          <p:cNvPr id="5" name="Picture 4" descr="Cartoon a cartoon of a child and a child standing outside a building&#10;&#10;Description automatically generated">
            <a:extLst>
              <a:ext uri="{FF2B5EF4-FFF2-40B4-BE49-F238E27FC236}">
                <a16:creationId xmlns:a16="http://schemas.microsoft.com/office/drawing/2014/main" id="{C86D2BCD-6004-32C0-365B-AB2840C374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781" y="1197076"/>
            <a:ext cx="4776019" cy="477601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TextBox 5">
            <a:extLst>
              <a:ext uri="{FF2B5EF4-FFF2-40B4-BE49-F238E27FC236}">
                <a16:creationId xmlns:a16="http://schemas.microsoft.com/office/drawing/2014/main" id="{93BD935B-6550-C571-2995-71EF211189EB}"/>
              </a:ext>
            </a:extLst>
          </p:cNvPr>
          <p:cNvSpPr txBox="1"/>
          <p:nvPr/>
        </p:nvSpPr>
        <p:spPr>
          <a:xfrm>
            <a:off x="6649540" y="5660924"/>
            <a:ext cx="1516388" cy="307777"/>
          </a:xfrm>
          <a:prstGeom prst="rect">
            <a:avLst/>
          </a:prstGeom>
          <a:noFill/>
        </p:spPr>
        <p:txBody>
          <a:bodyPr wrap="square" rtlCol="0">
            <a:spAutoFit/>
          </a:bodyPr>
          <a:lstStyle/>
          <a:p>
            <a:r>
              <a:rPr lang="en-US" sz="1400" dirty="0">
                <a:solidFill>
                  <a:schemeClr val="bg1"/>
                </a:solidFill>
              </a:rPr>
              <a:t>AI generated</a:t>
            </a:r>
          </a:p>
        </p:txBody>
      </p:sp>
    </p:spTree>
    <p:extLst>
      <p:ext uri="{BB962C8B-B14F-4D97-AF65-F5344CB8AC3E}">
        <p14:creationId xmlns:p14="http://schemas.microsoft.com/office/powerpoint/2010/main" val="39757152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7ADD0022-2D4D-00FF-E4C3-AA87B06F786E}"/>
              </a:ext>
            </a:extLst>
          </p:cNvPr>
          <p:cNvSpPr/>
          <p:nvPr/>
        </p:nvSpPr>
        <p:spPr>
          <a:xfrm>
            <a:off x="3903404" y="1010405"/>
            <a:ext cx="4562856" cy="283464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906E1A3-FB28-53B1-EB70-2983A73619D6}"/>
              </a:ext>
            </a:extLst>
          </p:cNvPr>
          <p:cNvSpPr/>
          <p:nvPr/>
        </p:nvSpPr>
        <p:spPr>
          <a:xfrm>
            <a:off x="7337460" y="3935944"/>
            <a:ext cx="4562856" cy="283464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D38F4E0-782B-BD10-840F-99CC4BB75754}"/>
              </a:ext>
            </a:extLst>
          </p:cNvPr>
          <p:cNvSpPr/>
          <p:nvPr/>
        </p:nvSpPr>
        <p:spPr>
          <a:xfrm>
            <a:off x="820665" y="3915624"/>
            <a:ext cx="4562856" cy="2834640"/>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1D14C4-0CB7-8335-07C0-7C7F607C6919}"/>
              </a:ext>
            </a:extLst>
          </p:cNvPr>
          <p:cNvSpPr>
            <a:spLocks noGrp="1"/>
          </p:cNvSpPr>
          <p:nvPr>
            <p:ph type="title"/>
          </p:nvPr>
        </p:nvSpPr>
        <p:spPr>
          <a:xfrm>
            <a:off x="7435645" y="0"/>
            <a:ext cx="10515600" cy="1018699"/>
          </a:xfrm>
        </p:spPr>
        <p:txBody>
          <a:bodyPr/>
          <a:lstStyle/>
          <a:p>
            <a:r>
              <a:rPr lang="en-US"/>
              <a:t>Missing Data</a:t>
            </a:r>
            <a:endParaRPr lang="en-US" dirty="0"/>
          </a:p>
        </p:txBody>
      </p:sp>
      <p:pic>
        <p:nvPicPr>
          <p:cNvPr id="30" name="Content Placeholder 4" descr="A table with numbers and letters&#10;&#10;Description automatically generated">
            <a:extLst>
              <a:ext uri="{FF2B5EF4-FFF2-40B4-BE49-F238E27FC236}">
                <a16:creationId xmlns:a16="http://schemas.microsoft.com/office/drawing/2014/main" id="{DB05FB28-E5BD-291D-43C0-5569760E3D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49618" y="1095573"/>
            <a:ext cx="4290747" cy="2651760"/>
          </a:xfrm>
        </p:spPr>
      </p:pic>
      <p:pic>
        <p:nvPicPr>
          <p:cNvPr id="32" name="Picture 31" descr="A table with numbers and letters&#10;&#10;Description automatically generated">
            <a:extLst>
              <a:ext uri="{FF2B5EF4-FFF2-40B4-BE49-F238E27FC236}">
                <a16:creationId xmlns:a16="http://schemas.microsoft.com/office/drawing/2014/main" id="{1C69A87D-9FBB-30F4-2195-68EB632DE2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562" y="3998748"/>
            <a:ext cx="4411340" cy="2651760"/>
          </a:xfrm>
          <a:prstGeom prst="rect">
            <a:avLst/>
          </a:prstGeom>
        </p:spPr>
      </p:pic>
      <p:pic>
        <p:nvPicPr>
          <p:cNvPr id="34" name="Picture 33" descr="A table with numbers and letters&#10;&#10;Description automatically generated">
            <a:extLst>
              <a:ext uri="{FF2B5EF4-FFF2-40B4-BE49-F238E27FC236}">
                <a16:creationId xmlns:a16="http://schemas.microsoft.com/office/drawing/2014/main" id="{4B690286-4FA5-8528-C55F-56EAB37EFA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3873" y="4033289"/>
            <a:ext cx="4216606" cy="2651760"/>
          </a:xfrm>
          <a:prstGeom prst="rect">
            <a:avLst/>
          </a:prstGeom>
        </p:spPr>
      </p:pic>
      <p:sp>
        <p:nvSpPr>
          <p:cNvPr id="38" name="TextBox 37">
            <a:extLst>
              <a:ext uri="{FF2B5EF4-FFF2-40B4-BE49-F238E27FC236}">
                <a16:creationId xmlns:a16="http://schemas.microsoft.com/office/drawing/2014/main" id="{D58C4847-33F5-C562-8A2A-09EB798F5DEB}"/>
              </a:ext>
            </a:extLst>
          </p:cNvPr>
          <p:cNvSpPr txBox="1"/>
          <p:nvPr/>
        </p:nvSpPr>
        <p:spPr>
          <a:xfrm>
            <a:off x="8507434" y="1010405"/>
            <a:ext cx="1302327" cy="369332"/>
          </a:xfrm>
          <a:prstGeom prst="rect">
            <a:avLst/>
          </a:prstGeom>
          <a:noFill/>
        </p:spPr>
        <p:txBody>
          <a:bodyPr wrap="square" rtlCol="0">
            <a:spAutoFit/>
          </a:bodyPr>
          <a:lstStyle/>
          <a:p>
            <a:r>
              <a:rPr lang="en-US" dirty="0"/>
              <a:t>Overall</a:t>
            </a:r>
          </a:p>
        </p:txBody>
      </p:sp>
      <p:sp>
        <p:nvSpPr>
          <p:cNvPr id="40" name="TextBox 39">
            <a:extLst>
              <a:ext uri="{FF2B5EF4-FFF2-40B4-BE49-F238E27FC236}">
                <a16:creationId xmlns:a16="http://schemas.microsoft.com/office/drawing/2014/main" id="{EFA5BA82-5C1C-059A-D775-7ABE67289350}"/>
              </a:ext>
            </a:extLst>
          </p:cNvPr>
          <p:cNvSpPr txBox="1"/>
          <p:nvPr/>
        </p:nvSpPr>
        <p:spPr>
          <a:xfrm>
            <a:off x="983226" y="3373010"/>
            <a:ext cx="1302327" cy="369332"/>
          </a:xfrm>
          <a:prstGeom prst="rect">
            <a:avLst/>
          </a:prstGeom>
          <a:noFill/>
        </p:spPr>
        <p:txBody>
          <a:bodyPr wrap="square" rtlCol="0">
            <a:spAutoFit/>
          </a:bodyPr>
          <a:lstStyle/>
          <a:p>
            <a:r>
              <a:rPr lang="en-US" dirty="0"/>
              <a:t>Control</a:t>
            </a:r>
          </a:p>
        </p:txBody>
      </p:sp>
      <p:sp>
        <p:nvSpPr>
          <p:cNvPr id="41" name="TextBox 40">
            <a:extLst>
              <a:ext uri="{FF2B5EF4-FFF2-40B4-BE49-F238E27FC236}">
                <a16:creationId xmlns:a16="http://schemas.microsoft.com/office/drawing/2014/main" id="{B77E8E40-1A20-8C64-9EC7-08927B0B5428}"/>
              </a:ext>
            </a:extLst>
          </p:cNvPr>
          <p:cNvSpPr txBox="1"/>
          <p:nvPr/>
        </p:nvSpPr>
        <p:spPr>
          <a:xfrm>
            <a:off x="10410161" y="3421746"/>
            <a:ext cx="1302327" cy="369332"/>
          </a:xfrm>
          <a:prstGeom prst="rect">
            <a:avLst/>
          </a:prstGeom>
          <a:noFill/>
        </p:spPr>
        <p:txBody>
          <a:bodyPr wrap="square" rtlCol="0">
            <a:spAutoFit/>
          </a:bodyPr>
          <a:lstStyle/>
          <a:p>
            <a:r>
              <a:rPr lang="en-US" dirty="0"/>
              <a:t>Treatment</a:t>
            </a:r>
          </a:p>
        </p:txBody>
      </p:sp>
    </p:spTree>
    <p:extLst>
      <p:ext uri="{BB962C8B-B14F-4D97-AF65-F5344CB8AC3E}">
        <p14:creationId xmlns:p14="http://schemas.microsoft.com/office/powerpoint/2010/main" val="35398959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171F0-3104-BE0C-2AEA-990487B6AAD5}"/>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132FA67A-631D-9E9A-E1BF-CC5CAD93D6F4}"/>
              </a:ext>
            </a:extLst>
          </p:cNvPr>
          <p:cNvSpPr/>
          <p:nvPr/>
        </p:nvSpPr>
        <p:spPr>
          <a:xfrm>
            <a:off x="6176707" y="3722992"/>
            <a:ext cx="5833872" cy="246888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665F6A-EEB6-964C-8F2A-86EEBB40C6DA}"/>
              </a:ext>
            </a:extLst>
          </p:cNvPr>
          <p:cNvSpPr/>
          <p:nvPr/>
        </p:nvSpPr>
        <p:spPr>
          <a:xfrm>
            <a:off x="142056" y="3713208"/>
            <a:ext cx="5833872" cy="2468880"/>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6B841B-ADC0-9314-CC68-694A19900DE5}"/>
              </a:ext>
            </a:extLst>
          </p:cNvPr>
          <p:cNvSpPr/>
          <p:nvPr/>
        </p:nvSpPr>
        <p:spPr>
          <a:xfrm>
            <a:off x="3024831" y="828058"/>
            <a:ext cx="6126480" cy="274320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66FB26-7985-1CEA-1192-D66098D523CB}"/>
              </a:ext>
            </a:extLst>
          </p:cNvPr>
          <p:cNvSpPr>
            <a:spLocks noGrp="1"/>
          </p:cNvSpPr>
          <p:nvPr>
            <p:ph type="title"/>
          </p:nvPr>
        </p:nvSpPr>
        <p:spPr>
          <a:xfrm>
            <a:off x="7435645" y="0"/>
            <a:ext cx="10515600" cy="1018699"/>
          </a:xfrm>
        </p:spPr>
        <p:txBody>
          <a:bodyPr/>
          <a:lstStyle/>
          <a:p>
            <a:r>
              <a:rPr lang="en-US" dirty="0"/>
              <a:t>Missing Data</a:t>
            </a:r>
          </a:p>
        </p:txBody>
      </p:sp>
      <p:sp>
        <p:nvSpPr>
          <p:cNvPr id="9" name="TextBox 8">
            <a:extLst>
              <a:ext uri="{FF2B5EF4-FFF2-40B4-BE49-F238E27FC236}">
                <a16:creationId xmlns:a16="http://schemas.microsoft.com/office/drawing/2014/main" id="{584EC955-40CF-8085-C9FD-D1B0D6F291D1}"/>
              </a:ext>
            </a:extLst>
          </p:cNvPr>
          <p:cNvSpPr txBox="1"/>
          <p:nvPr/>
        </p:nvSpPr>
        <p:spPr>
          <a:xfrm>
            <a:off x="9298933" y="1055849"/>
            <a:ext cx="1302327" cy="369332"/>
          </a:xfrm>
          <a:prstGeom prst="rect">
            <a:avLst/>
          </a:prstGeom>
          <a:noFill/>
        </p:spPr>
        <p:txBody>
          <a:bodyPr wrap="square" rtlCol="0">
            <a:spAutoFit/>
          </a:bodyPr>
          <a:lstStyle/>
          <a:p>
            <a:r>
              <a:rPr lang="en-US" dirty="0"/>
              <a:t>Overall</a:t>
            </a:r>
          </a:p>
        </p:txBody>
      </p:sp>
      <p:sp>
        <p:nvSpPr>
          <p:cNvPr id="10" name="TextBox 9">
            <a:extLst>
              <a:ext uri="{FF2B5EF4-FFF2-40B4-BE49-F238E27FC236}">
                <a16:creationId xmlns:a16="http://schemas.microsoft.com/office/drawing/2014/main" id="{D6A0418D-C609-9B70-BE11-4183EB70C231}"/>
              </a:ext>
            </a:extLst>
          </p:cNvPr>
          <p:cNvSpPr txBox="1"/>
          <p:nvPr/>
        </p:nvSpPr>
        <p:spPr>
          <a:xfrm>
            <a:off x="288413" y="3288363"/>
            <a:ext cx="1302327" cy="369332"/>
          </a:xfrm>
          <a:prstGeom prst="rect">
            <a:avLst/>
          </a:prstGeom>
          <a:noFill/>
        </p:spPr>
        <p:txBody>
          <a:bodyPr wrap="square" rtlCol="0">
            <a:spAutoFit/>
          </a:bodyPr>
          <a:lstStyle/>
          <a:p>
            <a:r>
              <a:rPr lang="en-US" dirty="0"/>
              <a:t>Control</a:t>
            </a:r>
          </a:p>
        </p:txBody>
      </p:sp>
      <p:sp>
        <p:nvSpPr>
          <p:cNvPr id="11" name="TextBox 10">
            <a:extLst>
              <a:ext uri="{FF2B5EF4-FFF2-40B4-BE49-F238E27FC236}">
                <a16:creationId xmlns:a16="http://schemas.microsoft.com/office/drawing/2014/main" id="{2E9496B4-621F-856B-43A2-7E7B3AE74629}"/>
              </a:ext>
            </a:extLst>
          </p:cNvPr>
          <p:cNvSpPr txBox="1"/>
          <p:nvPr/>
        </p:nvSpPr>
        <p:spPr>
          <a:xfrm>
            <a:off x="10601260" y="3244334"/>
            <a:ext cx="1302327" cy="369332"/>
          </a:xfrm>
          <a:prstGeom prst="rect">
            <a:avLst/>
          </a:prstGeom>
          <a:noFill/>
        </p:spPr>
        <p:txBody>
          <a:bodyPr wrap="square" rtlCol="0">
            <a:spAutoFit/>
          </a:bodyPr>
          <a:lstStyle/>
          <a:p>
            <a:r>
              <a:rPr lang="en-US" dirty="0"/>
              <a:t>Treatment</a:t>
            </a:r>
          </a:p>
        </p:txBody>
      </p:sp>
      <p:pic>
        <p:nvPicPr>
          <p:cNvPr id="16" name="Picture 15" descr="A white sheet with black text&#10;&#10;Description automatically generated">
            <a:extLst>
              <a:ext uri="{FF2B5EF4-FFF2-40B4-BE49-F238E27FC236}">
                <a16:creationId xmlns:a16="http://schemas.microsoft.com/office/drawing/2014/main" id="{3FF1C62B-7F40-51C8-AC7E-3A649B7419E8}"/>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278880" y="3822902"/>
            <a:ext cx="5650992" cy="2286000"/>
          </a:xfrm>
          <a:prstGeom prst="rect">
            <a:avLst/>
          </a:prstGeom>
        </p:spPr>
      </p:pic>
      <p:pic>
        <p:nvPicPr>
          <p:cNvPr id="20" name="Content Placeholder 19" descr="A white sheet with black text&#10;&#10;Description automatically generated with medium confidence">
            <a:extLst>
              <a:ext uri="{FF2B5EF4-FFF2-40B4-BE49-F238E27FC236}">
                <a16:creationId xmlns:a16="http://schemas.microsoft.com/office/drawing/2014/main" id="{B8CFE35D-B951-BF32-83F2-E416B876CAA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3496" y="3799201"/>
            <a:ext cx="5646875" cy="2286000"/>
          </a:xfrm>
        </p:spPr>
      </p:pic>
      <p:pic>
        <p:nvPicPr>
          <p:cNvPr id="22" name="Picture 21" descr="A white table with black numbers and black text&#10;&#10;Description automatically generated with medium confidence">
            <a:extLst>
              <a:ext uri="{FF2B5EF4-FFF2-40B4-BE49-F238E27FC236}">
                <a16:creationId xmlns:a16="http://schemas.microsoft.com/office/drawing/2014/main" id="{BF1FEE72-26F6-21A0-67E4-803642598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7672" y="904625"/>
            <a:ext cx="5896656" cy="2560320"/>
          </a:xfrm>
          <a:prstGeom prst="rect">
            <a:avLst/>
          </a:prstGeom>
        </p:spPr>
      </p:pic>
    </p:spTree>
    <p:extLst>
      <p:ext uri="{BB962C8B-B14F-4D97-AF65-F5344CB8AC3E}">
        <p14:creationId xmlns:p14="http://schemas.microsoft.com/office/powerpoint/2010/main" val="38341175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86B76-9B98-2B03-2AFB-8AAD98B64381}"/>
            </a:ext>
          </a:extLst>
        </p:cNvPr>
        <p:cNvGrpSpPr/>
        <p:nvPr/>
      </p:nvGrpSpPr>
      <p:grpSpPr>
        <a:xfrm>
          <a:off x="0" y="0"/>
          <a:ext cx="0" cy="0"/>
          <a:chOff x="0" y="0"/>
          <a:chExt cx="0" cy="0"/>
        </a:xfrm>
      </p:grpSpPr>
      <p:pic>
        <p:nvPicPr>
          <p:cNvPr id="10" name="Picture 9" descr="A graph of rows of rows&#10;&#10;Description automatically generated">
            <a:extLst>
              <a:ext uri="{FF2B5EF4-FFF2-40B4-BE49-F238E27FC236}">
                <a16:creationId xmlns:a16="http://schemas.microsoft.com/office/drawing/2014/main" id="{0BCC4465-11EB-45EB-3CF4-7BAC79E24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3852" y="947891"/>
            <a:ext cx="4145872" cy="3064341"/>
          </a:xfrm>
          <a:prstGeom prst="rect">
            <a:avLst/>
          </a:prstGeom>
        </p:spPr>
      </p:pic>
      <p:pic>
        <p:nvPicPr>
          <p:cNvPr id="22" name="Picture 21" descr="A bar code with a missing value pattern&#10;&#10;Description automatically generated">
            <a:extLst>
              <a:ext uri="{FF2B5EF4-FFF2-40B4-BE49-F238E27FC236}">
                <a16:creationId xmlns:a16="http://schemas.microsoft.com/office/drawing/2014/main" id="{81F30240-7B80-1F8D-62D1-E379A2B1B2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0363" y="4143634"/>
            <a:ext cx="6547934" cy="2301555"/>
          </a:xfrm>
          <a:prstGeom prst="rect">
            <a:avLst/>
          </a:prstGeom>
        </p:spPr>
      </p:pic>
      <p:sp>
        <p:nvSpPr>
          <p:cNvPr id="2" name="Title 1">
            <a:extLst>
              <a:ext uri="{FF2B5EF4-FFF2-40B4-BE49-F238E27FC236}">
                <a16:creationId xmlns:a16="http://schemas.microsoft.com/office/drawing/2014/main" id="{B1B93BF2-2333-250A-85E3-2FE269183A40}"/>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dirty="0">
                <a:solidFill>
                  <a:schemeClr val="bg1"/>
                </a:solidFill>
                <a:latin typeface="+mj-lt"/>
                <a:ea typeface="+mj-ea"/>
                <a:cs typeface="+mj-cs"/>
              </a:rPr>
              <a:t>Visualize Missing Data</a:t>
            </a:r>
          </a:p>
        </p:txBody>
      </p:sp>
    </p:spTree>
    <p:extLst>
      <p:ext uri="{BB962C8B-B14F-4D97-AF65-F5344CB8AC3E}">
        <p14:creationId xmlns:p14="http://schemas.microsoft.com/office/powerpoint/2010/main" val="27666197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A7B02-EC16-91F0-BD8C-EE18A8BC683E}"/>
              </a:ext>
            </a:extLst>
          </p:cNvPr>
          <p:cNvSpPr>
            <a:spLocks noGrp="1"/>
          </p:cNvSpPr>
          <p:nvPr>
            <p:ph type="title"/>
          </p:nvPr>
        </p:nvSpPr>
        <p:spPr/>
        <p:txBody>
          <a:bodyPr/>
          <a:lstStyle/>
          <a:p>
            <a:r>
              <a:rPr lang="en-US"/>
              <a:t>Data structure</a:t>
            </a:r>
            <a:endParaRPr lang="en-US" dirty="0"/>
          </a:p>
        </p:txBody>
      </p:sp>
      <p:pic>
        <p:nvPicPr>
          <p:cNvPr id="5" name="Content Placeholder 4" descr="A screenshot of a data&#10;&#10;Description automatically generated">
            <a:extLst>
              <a:ext uri="{FF2B5EF4-FFF2-40B4-BE49-F238E27FC236}">
                <a16:creationId xmlns:a16="http://schemas.microsoft.com/office/drawing/2014/main" id="{836C37CE-98E1-0DB9-5005-CC9D86931B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3942" y="5083282"/>
            <a:ext cx="3726503" cy="967824"/>
          </a:xfrm>
        </p:spPr>
      </p:pic>
      <p:pic>
        <p:nvPicPr>
          <p:cNvPr id="7" name="Picture 6" descr="A screenshot of a data&#10;&#10;Description automatically generated">
            <a:extLst>
              <a:ext uri="{FF2B5EF4-FFF2-40B4-BE49-F238E27FC236}">
                <a16:creationId xmlns:a16="http://schemas.microsoft.com/office/drawing/2014/main" id="{A4166D1C-7D8C-D007-8EF7-3EE504BA4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4011" y="1660049"/>
            <a:ext cx="3215919" cy="3421677"/>
          </a:xfrm>
          <a:prstGeom prst="rect">
            <a:avLst/>
          </a:prstGeom>
        </p:spPr>
      </p:pic>
      <p:graphicFrame>
        <p:nvGraphicFramePr>
          <p:cNvPr id="9" name="Table 8">
            <a:extLst>
              <a:ext uri="{FF2B5EF4-FFF2-40B4-BE49-F238E27FC236}">
                <a16:creationId xmlns:a16="http://schemas.microsoft.com/office/drawing/2014/main" id="{28885729-8B87-A2BB-F2D5-54F2F0646DA2}"/>
              </a:ext>
            </a:extLst>
          </p:cNvPr>
          <p:cNvGraphicFramePr>
            <a:graphicFrameLocks noGrp="1"/>
          </p:cNvGraphicFramePr>
          <p:nvPr/>
        </p:nvGraphicFramePr>
        <p:xfrm>
          <a:off x="621942" y="2060032"/>
          <a:ext cx="3230502" cy="2613856"/>
        </p:xfrm>
        <a:graphic>
          <a:graphicData uri="http://schemas.openxmlformats.org/drawingml/2006/table">
            <a:tbl>
              <a:tblPr firstRow="1" bandRow="1">
                <a:tableStyleId>{3B4B98B0-60AC-42C2-AFA5-B58CD77FA1E5}</a:tableStyleId>
              </a:tblPr>
              <a:tblGrid>
                <a:gridCol w="3230502">
                  <a:extLst>
                    <a:ext uri="{9D8B030D-6E8A-4147-A177-3AD203B41FA5}">
                      <a16:colId xmlns:a16="http://schemas.microsoft.com/office/drawing/2014/main" val="2321931429"/>
                    </a:ext>
                  </a:extLst>
                </a:gridCol>
              </a:tblGrid>
              <a:tr h="373408">
                <a:tc>
                  <a:txBody>
                    <a:bodyPr/>
                    <a:lstStyle/>
                    <a:p>
                      <a:r>
                        <a:rPr lang="en-US" dirty="0">
                          <a:solidFill>
                            <a:sysClr val="windowText" lastClr="000000"/>
                          </a:solidFill>
                        </a:rPr>
                        <a:t>Wide Structure</a:t>
                      </a:r>
                    </a:p>
                  </a:txBody>
                  <a:tcPr/>
                </a:tc>
                <a:extLst>
                  <a:ext uri="{0D108BD9-81ED-4DB2-BD59-A6C34878D82A}">
                    <a16:rowId xmlns:a16="http://schemas.microsoft.com/office/drawing/2014/main" val="2717701135"/>
                  </a:ext>
                </a:extLst>
              </a:tr>
              <a:tr h="373408">
                <a:tc>
                  <a:txBody>
                    <a:bodyPr/>
                    <a:lstStyle/>
                    <a:p>
                      <a:r>
                        <a:rPr lang="en-US" dirty="0">
                          <a:solidFill>
                            <a:sysClr val="windowText" lastClr="000000"/>
                          </a:solidFill>
                        </a:rPr>
                        <a:t>Each row is a participant</a:t>
                      </a:r>
                    </a:p>
                  </a:txBody>
                  <a:tcPr/>
                </a:tc>
                <a:extLst>
                  <a:ext uri="{0D108BD9-81ED-4DB2-BD59-A6C34878D82A}">
                    <a16:rowId xmlns:a16="http://schemas.microsoft.com/office/drawing/2014/main" val="4807565"/>
                  </a:ext>
                </a:extLst>
              </a:tr>
              <a:tr h="3734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rPr>
                        <a:t>Participant is unit of analysis</a:t>
                      </a:r>
                    </a:p>
                  </a:txBody>
                  <a:tcPr/>
                </a:tc>
                <a:extLst>
                  <a:ext uri="{0D108BD9-81ED-4DB2-BD59-A6C34878D82A}">
                    <a16:rowId xmlns:a16="http://schemas.microsoft.com/office/drawing/2014/main" val="4165578013"/>
                  </a:ext>
                </a:extLst>
              </a:tr>
              <a:tr h="3734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rPr>
                        <a:t>No time variable</a:t>
                      </a:r>
                    </a:p>
                  </a:txBody>
                  <a:tcPr/>
                </a:tc>
                <a:extLst>
                  <a:ext uri="{0D108BD9-81ED-4DB2-BD59-A6C34878D82A}">
                    <a16:rowId xmlns:a16="http://schemas.microsoft.com/office/drawing/2014/main" val="1389817779"/>
                  </a:ext>
                </a:extLst>
              </a:tr>
              <a:tr h="373408">
                <a:tc>
                  <a:txBody>
                    <a:bodyPr/>
                    <a:lstStyle/>
                    <a:p>
                      <a:r>
                        <a:rPr lang="en-US" dirty="0">
                          <a:solidFill>
                            <a:sysClr val="windowText" lastClr="000000"/>
                          </a:solidFill>
                        </a:rPr>
                        <a:t>Multivariate</a:t>
                      </a:r>
                    </a:p>
                  </a:txBody>
                  <a:tcPr/>
                </a:tc>
                <a:extLst>
                  <a:ext uri="{0D108BD9-81ED-4DB2-BD59-A6C34878D82A}">
                    <a16:rowId xmlns:a16="http://schemas.microsoft.com/office/drawing/2014/main" val="1922269198"/>
                  </a:ext>
                </a:extLst>
              </a:tr>
              <a:tr h="3734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rPr>
                        <a:t>ANOVAs</a:t>
                      </a:r>
                    </a:p>
                  </a:txBody>
                  <a:tcPr/>
                </a:tc>
                <a:extLst>
                  <a:ext uri="{0D108BD9-81ED-4DB2-BD59-A6C34878D82A}">
                    <a16:rowId xmlns:a16="http://schemas.microsoft.com/office/drawing/2014/main" val="2654776578"/>
                  </a:ext>
                </a:extLst>
              </a:tr>
              <a:tr h="3734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rPr>
                        <a:t>Data manipulation</a:t>
                      </a:r>
                    </a:p>
                  </a:txBody>
                  <a:tcPr/>
                </a:tc>
                <a:extLst>
                  <a:ext uri="{0D108BD9-81ED-4DB2-BD59-A6C34878D82A}">
                    <a16:rowId xmlns:a16="http://schemas.microsoft.com/office/drawing/2014/main" val="2151822713"/>
                  </a:ext>
                </a:extLst>
              </a:tr>
            </a:tbl>
          </a:graphicData>
        </a:graphic>
      </p:graphicFrame>
      <p:sp>
        <p:nvSpPr>
          <p:cNvPr id="10" name="Oval 9">
            <a:extLst>
              <a:ext uri="{FF2B5EF4-FFF2-40B4-BE49-F238E27FC236}">
                <a16:creationId xmlns:a16="http://schemas.microsoft.com/office/drawing/2014/main" id="{C9889D4A-8880-E012-BB4D-4B01DD80BC4E}"/>
              </a:ext>
            </a:extLst>
          </p:cNvPr>
          <p:cNvSpPr/>
          <p:nvPr/>
        </p:nvSpPr>
        <p:spPr>
          <a:xfrm>
            <a:off x="1158162" y="4990665"/>
            <a:ext cx="3215919" cy="13772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E4CC4F-01CA-B80F-5817-E89EA33D51D3}"/>
              </a:ext>
            </a:extLst>
          </p:cNvPr>
          <p:cNvSpPr/>
          <p:nvPr/>
        </p:nvSpPr>
        <p:spPr>
          <a:xfrm>
            <a:off x="10617195" y="1435887"/>
            <a:ext cx="1320444" cy="387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15723301-ECF2-4A43-A0E9-5527BABB6A36}"/>
              </a:ext>
            </a:extLst>
          </p:cNvPr>
          <p:cNvGraphicFramePr>
            <a:graphicFrameLocks noGrp="1"/>
          </p:cNvGraphicFramePr>
          <p:nvPr/>
        </p:nvGraphicFramePr>
        <p:xfrm>
          <a:off x="4799912" y="2060032"/>
          <a:ext cx="3493628" cy="2613856"/>
        </p:xfrm>
        <a:graphic>
          <a:graphicData uri="http://schemas.openxmlformats.org/drawingml/2006/table">
            <a:tbl>
              <a:tblPr firstRow="1" bandRow="1">
                <a:tableStyleId>{3B4B98B0-60AC-42C2-AFA5-B58CD77FA1E5}</a:tableStyleId>
              </a:tblPr>
              <a:tblGrid>
                <a:gridCol w="3493628">
                  <a:extLst>
                    <a:ext uri="{9D8B030D-6E8A-4147-A177-3AD203B41FA5}">
                      <a16:colId xmlns:a16="http://schemas.microsoft.com/office/drawing/2014/main" val="2508038891"/>
                    </a:ext>
                  </a:extLst>
                </a:gridCol>
              </a:tblGrid>
              <a:tr h="373408">
                <a:tc>
                  <a:txBody>
                    <a:bodyPr/>
                    <a:lstStyle/>
                    <a:p>
                      <a:r>
                        <a:rPr lang="en-US" dirty="0">
                          <a:solidFill>
                            <a:sysClr val="windowText" lastClr="000000"/>
                          </a:solidFill>
                        </a:rPr>
                        <a:t>Long Structure</a:t>
                      </a:r>
                    </a:p>
                  </a:txBody>
                  <a:tcPr/>
                </a:tc>
                <a:extLst>
                  <a:ext uri="{0D108BD9-81ED-4DB2-BD59-A6C34878D82A}">
                    <a16:rowId xmlns:a16="http://schemas.microsoft.com/office/drawing/2014/main" val="2717701135"/>
                  </a:ext>
                </a:extLst>
              </a:tr>
              <a:tr h="373408">
                <a:tc>
                  <a:txBody>
                    <a:bodyPr/>
                    <a:lstStyle/>
                    <a:p>
                      <a:r>
                        <a:rPr lang="en-US" dirty="0">
                          <a:solidFill>
                            <a:sysClr val="windowText" lastClr="000000"/>
                          </a:solidFill>
                        </a:rPr>
                        <a:t>Each row is a time point</a:t>
                      </a:r>
                    </a:p>
                  </a:txBody>
                  <a:tcPr/>
                </a:tc>
                <a:extLst>
                  <a:ext uri="{0D108BD9-81ED-4DB2-BD59-A6C34878D82A}">
                    <a16:rowId xmlns:a16="http://schemas.microsoft.com/office/drawing/2014/main" val="4807565"/>
                  </a:ext>
                </a:extLst>
              </a:tr>
              <a:tr h="3734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rPr>
                        <a:t>Occasion is unit of analysis</a:t>
                      </a:r>
                    </a:p>
                  </a:txBody>
                  <a:tcPr/>
                </a:tc>
                <a:extLst>
                  <a:ext uri="{0D108BD9-81ED-4DB2-BD59-A6C34878D82A}">
                    <a16:rowId xmlns:a16="http://schemas.microsoft.com/office/drawing/2014/main" val="4165578013"/>
                  </a:ext>
                </a:extLst>
              </a:tr>
              <a:tr h="3734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rPr>
                        <a:t>Time variable (week)</a:t>
                      </a:r>
                    </a:p>
                  </a:txBody>
                  <a:tcPr/>
                </a:tc>
                <a:extLst>
                  <a:ext uri="{0D108BD9-81ED-4DB2-BD59-A6C34878D82A}">
                    <a16:rowId xmlns:a16="http://schemas.microsoft.com/office/drawing/2014/main" val="1922269198"/>
                  </a:ext>
                </a:extLst>
              </a:tr>
              <a:tr h="3734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rPr>
                        <a:t>Univariate</a:t>
                      </a:r>
                    </a:p>
                  </a:txBody>
                  <a:tcPr/>
                </a:tc>
                <a:extLst>
                  <a:ext uri="{0D108BD9-81ED-4DB2-BD59-A6C34878D82A}">
                    <a16:rowId xmlns:a16="http://schemas.microsoft.com/office/drawing/2014/main" val="2654776578"/>
                  </a:ext>
                </a:extLst>
              </a:tr>
              <a:tr h="3734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rPr>
                        <a:t>Mixed Models, Plotting</a:t>
                      </a:r>
                    </a:p>
                  </a:txBody>
                  <a:tcPr/>
                </a:tc>
                <a:extLst>
                  <a:ext uri="{0D108BD9-81ED-4DB2-BD59-A6C34878D82A}">
                    <a16:rowId xmlns:a16="http://schemas.microsoft.com/office/drawing/2014/main" val="2151822713"/>
                  </a:ext>
                </a:extLst>
              </a:tr>
              <a:tr h="3734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rPr>
                        <a:t>Time specific covariates</a:t>
                      </a:r>
                    </a:p>
                  </a:txBody>
                  <a:tcPr/>
                </a:tc>
                <a:extLst>
                  <a:ext uri="{0D108BD9-81ED-4DB2-BD59-A6C34878D82A}">
                    <a16:rowId xmlns:a16="http://schemas.microsoft.com/office/drawing/2014/main" val="2997574339"/>
                  </a:ext>
                </a:extLst>
              </a:tr>
            </a:tbl>
          </a:graphicData>
        </a:graphic>
      </p:graphicFrame>
    </p:spTree>
    <p:extLst>
      <p:ext uri="{BB962C8B-B14F-4D97-AF65-F5344CB8AC3E}">
        <p14:creationId xmlns:p14="http://schemas.microsoft.com/office/powerpoint/2010/main" val="20361470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xercise PNGs for Free Download">
            <a:extLst>
              <a:ext uri="{FF2B5EF4-FFF2-40B4-BE49-F238E27FC236}">
                <a16:creationId xmlns:a16="http://schemas.microsoft.com/office/drawing/2014/main" id="{23CAB405-E16E-8958-4922-4613396BC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04134"/>
            <a:ext cx="6858000" cy="685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250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D44DF-BFE5-827C-C2C3-88979135D9CE}"/>
              </a:ext>
            </a:extLst>
          </p:cNvPr>
          <p:cNvSpPr>
            <a:spLocks noGrp="1"/>
          </p:cNvSpPr>
          <p:nvPr>
            <p:ph type="title"/>
          </p:nvPr>
        </p:nvSpPr>
        <p:spPr>
          <a:xfrm>
            <a:off x="838201" y="365125"/>
            <a:ext cx="3816095" cy="1938076"/>
          </a:xfrm>
        </p:spPr>
        <p:txBody>
          <a:bodyPr>
            <a:normAutofit/>
          </a:bodyPr>
          <a:lstStyle/>
          <a:p>
            <a:r>
              <a:rPr lang="en-US" sz="3700"/>
              <a:t>Quick review of our hypothetical study</a:t>
            </a:r>
          </a:p>
        </p:txBody>
      </p:sp>
      <p:sp>
        <p:nvSpPr>
          <p:cNvPr id="4" name="Content Placeholder 2">
            <a:extLst>
              <a:ext uri="{FF2B5EF4-FFF2-40B4-BE49-F238E27FC236}">
                <a16:creationId xmlns:a16="http://schemas.microsoft.com/office/drawing/2014/main" id="{C519EF36-D8C6-B0A1-FC8C-FC7000DE53CA}"/>
              </a:ext>
            </a:extLst>
          </p:cNvPr>
          <p:cNvSpPr>
            <a:spLocks noGrp="1"/>
          </p:cNvSpPr>
          <p:nvPr>
            <p:ph idx="1"/>
          </p:nvPr>
        </p:nvSpPr>
        <p:spPr>
          <a:xfrm>
            <a:off x="838201" y="2482589"/>
            <a:ext cx="3816096" cy="3694373"/>
          </a:xfrm>
        </p:spPr>
        <p:txBody>
          <a:bodyPr>
            <a:normAutofit/>
          </a:bodyPr>
          <a:lstStyle/>
          <a:p>
            <a:pPr marL="0" indent="0">
              <a:buNone/>
            </a:pPr>
            <a:r>
              <a:rPr lang="en-US" sz="1700"/>
              <a:t>Longitudinal study with 4 timepoints: 0, 13 wks, 26 wks, 52 wks</a:t>
            </a:r>
          </a:p>
          <a:p>
            <a:pPr marL="0" indent="0">
              <a:buNone/>
            </a:pPr>
            <a:endParaRPr lang="en-US" sz="1700"/>
          </a:p>
          <a:p>
            <a:pPr marL="0" indent="0">
              <a:buNone/>
            </a:pPr>
            <a:r>
              <a:rPr lang="en-US" sz="1700"/>
              <a:t>Randomized group</a:t>
            </a:r>
          </a:p>
          <a:p>
            <a:pPr marL="0" indent="0">
              <a:buNone/>
            </a:pPr>
            <a:r>
              <a:rPr lang="en-US" sz="1700"/>
              <a:t>0=Reduced Calorie Diet</a:t>
            </a:r>
          </a:p>
          <a:p>
            <a:pPr marL="0" indent="0">
              <a:buNone/>
            </a:pPr>
            <a:r>
              <a:rPr lang="en-US" sz="1700"/>
              <a:t>1=Reduced Calorie Diet + Physical Activity </a:t>
            </a:r>
          </a:p>
          <a:p>
            <a:pPr marL="0" indent="0">
              <a:buNone/>
            </a:pPr>
            <a:endParaRPr lang="en-US" sz="1700"/>
          </a:p>
          <a:p>
            <a:pPr marL="0" indent="0">
              <a:buNone/>
            </a:pPr>
            <a:r>
              <a:rPr lang="en-US" sz="1700"/>
              <a:t>Outcomes of interest:</a:t>
            </a:r>
          </a:p>
          <a:p>
            <a:pPr marL="0" indent="0">
              <a:buNone/>
            </a:pPr>
            <a:r>
              <a:rPr lang="en-US" sz="1700"/>
              <a:t>Weight loss, physical activity</a:t>
            </a:r>
          </a:p>
        </p:txBody>
      </p:sp>
      <p:pic>
        <p:nvPicPr>
          <p:cNvPr id="8" name="Picture 7" descr="Top view of cut oranges, kiwi, mango, strawberry, and blueberry">
            <a:extLst>
              <a:ext uri="{FF2B5EF4-FFF2-40B4-BE49-F238E27FC236}">
                <a16:creationId xmlns:a16="http://schemas.microsoft.com/office/drawing/2014/main" id="{A1532E54-085E-3B8C-0812-E19FFD2D405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759" r="-1" b="14010"/>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6" name="Picture 5" descr="Woman doing dumbbell workout in gym">
            <a:extLst>
              <a:ext uri="{FF2B5EF4-FFF2-40B4-BE49-F238E27FC236}">
                <a16:creationId xmlns:a16="http://schemas.microsoft.com/office/drawing/2014/main" id="{F04EC284-938E-8C96-6F38-F7643043BBC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959" b="36791"/>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extLst>
      <p:ext uri="{BB962C8B-B14F-4D97-AF65-F5344CB8AC3E}">
        <p14:creationId xmlns:p14="http://schemas.microsoft.com/office/powerpoint/2010/main" val="39082313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3DC26-C43E-6830-DF39-E38538FCB257}"/>
              </a:ext>
            </a:extLst>
          </p:cNvPr>
          <p:cNvSpPr>
            <a:spLocks noGrp="1"/>
          </p:cNvSpPr>
          <p:nvPr>
            <p:ph type="title"/>
          </p:nvPr>
        </p:nvSpPr>
        <p:spPr/>
        <p:txBody>
          <a:bodyPr/>
          <a:lstStyle/>
          <a:p>
            <a:r>
              <a:rPr lang="en-US" dirty="0"/>
              <a:t>Two sample t-test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DBD3B4-C7E8-0E0F-ACCC-F82C8329DAF7}"/>
                  </a:ext>
                </a:extLst>
              </p:cNvPr>
              <p:cNvSpPr>
                <a:spLocks noGrp="1"/>
              </p:cNvSpPr>
              <p:nvPr>
                <p:ph idx="1"/>
              </p:nvPr>
            </p:nvSpPr>
            <p:spPr/>
            <p:txBody>
              <a:bodyPr>
                <a:normAutofit/>
              </a:bodyPr>
              <a:lstStyle/>
              <a:p>
                <a:r>
                  <a:rPr lang="en-US" dirty="0"/>
                  <a:t>Research question?</a:t>
                </a:r>
              </a:p>
              <a:p>
                <a:pPr lvl="1"/>
                <a:r>
                  <a:rPr lang="en-US" dirty="0"/>
                  <a:t>Do people in the intervention group </a:t>
                </a:r>
                <a:r>
                  <a:rPr lang="en-US" i="1" dirty="0"/>
                  <a:t>increase/decrease</a:t>
                </a:r>
                <a:r>
                  <a:rPr lang="en-US" dirty="0"/>
                  <a:t> physical activity more than control?</a:t>
                </a:r>
              </a:p>
              <a:p>
                <a:endParaRPr lang="en-US" dirty="0"/>
              </a:p>
              <a:p>
                <a:r>
                  <a:rPr lang="en-US" dirty="0"/>
                  <a:t>Hypothesis</a:t>
                </a:r>
              </a:p>
              <a:p>
                <a:pPr lvl="1"/>
                <a14:m>
                  <m:oMath xmlns:m="http://schemas.openxmlformats.org/officeDocument/2006/math">
                    <m:r>
                      <a:rPr lang="en-US" i="1" dirty="0" smtClean="0">
                        <a:latin typeface="Cambria Math" panose="02040503050406030204" pitchFamily="18" charset="0"/>
                      </a:rPr>
                      <m:t>𝐻</m:t>
                    </m:r>
                    <m:r>
                      <a:rPr lang="en-US" i="1" dirty="0" smtClean="0">
                        <a:latin typeface="Cambria Math" panose="02040503050406030204" pitchFamily="18" charset="0"/>
                      </a:rPr>
                      <m:t>0: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𝜇</m:t>
                        </m:r>
                      </m:e>
                      <m:sub>
                        <m:r>
                          <m:rPr>
                            <m:sty m:val="p"/>
                          </m:rPr>
                          <a:rPr lang="el-GR" b="0" i="1" dirty="0" smtClean="0">
                            <a:latin typeface="Cambria Math" panose="02040503050406030204" pitchFamily="18" charset="0"/>
                            <a:ea typeface="Cambria Math" panose="02040503050406030204" pitchFamily="18" charset="0"/>
                          </a:rPr>
                          <m:t>Δ</m:t>
                        </m:r>
                        <m:r>
                          <a:rPr lang="en-US" b="0" i="1" dirty="0" smtClean="0">
                            <a:latin typeface="Cambria Math" panose="02040503050406030204" pitchFamily="18" charset="0"/>
                            <a:ea typeface="Cambria Math" panose="02040503050406030204" pitchFamily="18" charset="0"/>
                          </a:rPr>
                          <m:t>𝑐</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𝜇</m:t>
                        </m:r>
                      </m:e>
                      <m:sub>
                        <m:r>
                          <m:rPr>
                            <m:sty m:val="p"/>
                          </m:rPr>
                          <a:rPr lang="el-GR" i="1" dirty="0">
                            <a:latin typeface="Cambria Math" panose="02040503050406030204" pitchFamily="18" charset="0"/>
                            <a:ea typeface="Cambria Math" panose="02040503050406030204" pitchFamily="18" charset="0"/>
                          </a:rPr>
                          <m:t>Δ</m:t>
                        </m:r>
                        <m:r>
                          <a:rPr lang="en-US" b="0" i="1" dirty="0" smtClean="0">
                            <a:latin typeface="Cambria Math" panose="02040503050406030204" pitchFamily="18" charset="0"/>
                            <a:ea typeface="Cambria Math" panose="02040503050406030204" pitchFamily="18" charset="0"/>
                          </a:rPr>
                          <m:t>𝑡</m:t>
                        </m:r>
                      </m:sub>
                    </m:sSub>
                  </m:oMath>
                </a14:m>
                <a:endParaRPr lang="en-US" dirty="0">
                  <a:ea typeface="Cambria Math" panose="02040503050406030204" pitchFamily="18" charset="0"/>
                </a:endParaRPr>
              </a:p>
              <a:p>
                <a:pPr lvl="1"/>
                <a14:m>
                  <m:oMath xmlns:m="http://schemas.openxmlformats.org/officeDocument/2006/math">
                    <m:r>
                      <a:rPr lang="en-US" i="1" dirty="0" smtClean="0">
                        <a:latin typeface="Cambria Math" panose="02040503050406030204" pitchFamily="18" charset="0"/>
                      </a:rPr>
                      <m:t>𝐻</m:t>
                    </m:r>
                    <m:r>
                      <a:rPr lang="en-US" b="0" i="1" dirty="0" smtClean="0">
                        <a:latin typeface="Cambria Math" panose="02040503050406030204" pitchFamily="18" charset="0"/>
                      </a:rPr>
                      <m:t>1</m:t>
                    </m:r>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𝜇</m:t>
                        </m:r>
                      </m:e>
                      <m:sub>
                        <m:r>
                          <m:rPr>
                            <m:sty m:val="p"/>
                          </m:rPr>
                          <a:rPr lang="el-GR" b="0" i="1" dirty="0" smtClean="0">
                            <a:latin typeface="Cambria Math" panose="02040503050406030204" pitchFamily="18" charset="0"/>
                            <a:ea typeface="Cambria Math" panose="02040503050406030204" pitchFamily="18" charset="0"/>
                          </a:rPr>
                          <m:t>Δ</m:t>
                        </m:r>
                        <m:r>
                          <a:rPr lang="en-US" b="0" i="1" dirty="0" smtClean="0">
                            <a:latin typeface="Cambria Math" panose="02040503050406030204" pitchFamily="18" charset="0"/>
                            <a:ea typeface="Cambria Math" panose="02040503050406030204" pitchFamily="18" charset="0"/>
                          </a:rPr>
                          <m:t>𝑐</m:t>
                        </m:r>
                      </m:sub>
                    </m:sSub>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𝜇</m:t>
                        </m:r>
                      </m:e>
                      <m:sub>
                        <m:r>
                          <m:rPr>
                            <m:sty m:val="p"/>
                          </m:rPr>
                          <a:rPr lang="el-GR" i="1" dirty="0">
                            <a:latin typeface="Cambria Math" panose="02040503050406030204" pitchFamily="18" charset="0"/>
                            <a:ea typeface="Cambria Math" panose="02040503050406030204" pitchFamily="18" charset="0"/>
                          </a:rPr>
                          <m:t>Δ</m:t>
                        </m:r>
                        <m:r>
                          <a:rPr lang="en-US" b="0" i="1" dirty="0" smtClean="0">
                            <a:latin typeface="Cambria Math" panose="02040503050406030204" pitchFamily="18" charset="0"/>
                            <a:ea typeface="Cambria Math" panose="02040503050406030204" pitchFamily="18" charset="0"/>
                          </a:rPr>
                          <m:t>𝑡</m:t>
                        </m:r>
                      </m:sub>
                    </m:sSub>
                  </m:oMath>
                </a14:m>
                <a:r>
                  <a:rPr lang="en-US" dirty="0"/>
                  <a:t>	(or </a:t>
                </a:r>
                <a14:m>
                  <m:oMath xmlns:m="http://schemas.openxmlformats.org/officeDocument/2006/math">
                    <m:r>
                      <a:rPr lang="en-US" b="0" i="0" dirty="0" smtClean="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𝜇</m:t>
                        </m:r>
                      </m:e>
                      <m:sub>
                        <m:r>
                          <m:rPr>
                            <m:sty m:val="p"/>
                          </m:rPr>
                          <a:rPr lang="el-GR" i="1" dirty="0">
                            <a:latin typeface="Cambria Math" panose="02040503050406030204" pitchFamily="18" charset="0"/>
                            <a:ea typeface="Cambria Math" panose="02040503050406030204" pitchFamily="18" charset="0"/>
                          </a:rPr>
                          <m:t>Δ</m:t>
                        </m:r>
                        <m:r>
                          <a:rPr lang="en-US" i="1" dirty="0">
                            <a:latin typeface="Cambria Math" panose="02040503050406030204" pitchFamily="18" charset="0"/>
                            <a:ea typeface="Cambria Math" panose="02040503050406030204" pitchFamily="18" charset="0"/>
                          </a:rPr>
                          <m:t>𝑐</m:t>
                        </m:r>
                      </m:sub>
                    </m:sSub>
                    <m:r>
                      <a:rPr lang="en-US" b="0" i="1" dirty="0" smtClean="0">
                        <a:latin typeface="Cambria Math" panose="02040503050406030204" pitchFamily="18" charset="0"/>
                        <a:ea typeface="Cambria Math" panose="02040503050406030204" pitchFamily="18" charset="0"/>
                      </a:rPr>
                      <m:t>&lt;</m:t>
                    </m:r>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𝜇</m:t>
                        </m:r>
                      </m:e>
                      <m:sub>
                        <m:r>
                          <m:rPr>
                            <m:sty m:val="p"/>
                          </m:rPr>
                          <a:rPr lang="el-GR" i="1" dirty="0">
                            <a:latin typeface="Cambria Math" panose="02040503050406030204" pitchFamily="18" charset="0"/>
                            <a:ea typeface="Cambria Math" panose="02040503050406030204" pitchFamily="18" charset="0"/>
                          </a:rPr>
                          <m:t>Δ</m:t>
                        </m:r>
                        <m:r>
                          <a:rPr lang="en-US" i="1" dirty="0">
                            <a:latin typeface="Cambria Math" panose="02040503050406030204" pitchFamily="18" charset="0"/>
                            <a:ea typeface="Cambria Math" panose="02040503050406030204" pitchFamily="18" charset="0"/>
                          </a:rPr>
                          <m:t>𝑡</m:t>
                        </m:r>
                      </m:sub>
                    </m:sSub>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𝜇</m:t>
                        </m:r>
                      </m:e>
                      <m:sub>
                        <m:r>
                          <m:rPr>
                            <m:sty m:val="p"/>
                          </m:rPr>
                          <a:rPr lang="el-GR" i="1" dirty="0">
                            <a:latin typeface="Cambria Math" panose="02040503050406030204" pitchFamily="18" charset="0"/>
                            <a:ea typeface="Cambria Math" panose="02040503050406030204" pitchFamily="18" charset="0"/>
                          </a:rPr>
                          <m:t>Δ</m:t>
                        </m:r>
                        <m:r>
                          <a:rPr lang="en-US" i="1" dirty="0">
                            <a:latin typeface="Cambria Math" panose="02040503050406030204" pitchFamily="18" charset="0"/>
                            <a:ea typeface="Cambria Math" panose="02040503050406030204" pitchFamily="18" charset="0"/>
                          </a:rPr>
                          <m:t>𝑐</m:t>
                        </m:r>
                      </m:sub>
                    </m:sSub>
                    <m:r>
                      <a:rPr lang="en-US" b="0" i="1" dirty="0" smtClean="0">
                        <a:latin typeface="Cambria Math" panose="02040503050406030204" pitchFamily="18" charset="0"/>
                        <a:ea typeface="Cambria Math" panose="02040503050406030204" pitchFamily="18" charset="0"/>
                      </a:rPr>
                      <m:t>&gt;</m:t>
                    </m:r>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𝜇</m:t>
                        </m:r>
                      </m:e>
                      <m:sub>
                        <m:r>
                          <m:rPr>
                            <m:sty m:val="p"/>
                          </m:rPr>
                          <a:rPr lang="el-GR" i="1" dirty="0">
                            <a:latin typeface="Cambria Math" panose="02040503050406030204" pitchFamily="18" charset="0"/>
                            <a:ea typeface="Cambria Math" panose="02040503050406030204" pitchFamily="18" charset="0"/>
                          </a:rPr>
                          <m:t>Δ</m:t>
                        </m:r>
                        <m:r>
                          <a:rPr lang="en-US" i="1" dirty="0">
                            <a:latin typeface="Cambria Math" panose="02040503050406030204" pitchFamily="18" charset="0"/>
                            <a:ea typeface="Cambria Math" panose="02040503050406030204" pitchFamily="18" charset="0"/>
                          </a:rPr>
                          <m:t>𝑡</m:t>
                        </m:r>
                      </m:sub>
                    </m:sSub>
                  </m:oMath>
                </a14:m>
                <a:r>
                  <a:rPr lang="en-US" dirty="0"/>
                  <a:t> )</a:t>
                </a:r>
              </a:p>
              <a:p>
                <a:pPr lvl="1"/>
                <a:endParaRPr lang="en-US" dirty="0"/>
              </a:p>
            </p:txBody>
          </p:sp>
        </mc:Choice>
        <mc:Fallback xmlns="">
          <p:sp>
            <p:nvSpPr>
              <p:cNvPr id="3" name="Content Placeholder 2">
                <a:extLst>
                  <a:ext uri="{FF2B5EF4-FFF2-40B4-BE49-F238E27FC236}">
                    <a16:creationId xmlns:a16="http://schemas.microsoft.com/office/drawing/2014/main" id="{FFDBD3B4-C7E8-0E0F-ACCC-F82C8329DAF7}"/>
                  </a:ext>
                </a:extLst>
              </p:cNvPr>
              <p:cNvSpPr>
                <a:spLocks noGrp="1" noRot="1" noChangeAspect="1" noMove="1" noResize="1" noEditPoints="1" noAdjustHandles="1" noChangeArrowheads="1" noChangeShapeType="1" noTextEdit="1"/>
              </p:cNvSpPr>
              <p:nvPr>
                <p:ph idx="1"/>
              </p:nvPr>
            </p:nvSpPr>
            <p:spPr>
              <a:blipFill>
                <a:blip r:embed="rId2"/>
                <a:stretch>
                  <a:fillRect l="-1043" t="-2553" r="-580"/>
                </a:stretch>
              </a:blipFill>
            </p:spPr>
            <p:txBody>
              <a:bodyPr/>
              <a:lstStyle/>
              <a:p>
                <a:r>
                  <a:rPr lang="en-US">
                    <a:noFill/>
                  </a:rPr>
                  <a:t> </a:t>
                </a:r>
              </a:p>
            </p:txBody>
          </p:sp>
        </mc:Fallback>
      </mc:AlternateContent>
    </p:spTree>
    <p:extLst>
      <p:ext uri="{BB962C8B-B14F-4D97-AF65-F5344CB8AC3E}">
        <p14:creationId xmlns:p14="http://schemas.microsoft.com/office/powerpoint/2010/main" val="9435799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990FB-E729-ADBD-F42C-721C90998D94}"/>
              </a:ext>
            </a:extLst>
          </p:cNvPr>
          <p:cNvSpPr>
            <a:spLocks noGrp="1"/>
          </p:cNvSpPr>
          <p:nvPr>
            <p:ph type="title"/>
          </p:nvPr>
        </p:nvSpPr>
        <p:spPr/>
        <p:txBody>
          <a:bodyPr/>
          <a:lstStyle/>
          <a:p>
            <a:r>
              <a:rPr lang="en-US" dirty="0"/>
              <a:t>Two sample t-test</a:t>
            </a:r>
          </a:p>
        </p:txBody>
      </p:sp>
      <p:sp>
        <p:nvSpPr>
          <p:cNvPr id="3" name="Content Placeholder 2">
            <a:extLst>
              <a:ext uri="{FF2B5EF4-FFF2-40B4-BE49-F238E27FC236}">
                <a16:creationId xmlns:a16="http://schemas.microsoft.com/office/drawing/2014/main" id="{5007C032-D086-69DA-E3BB-1AFD179651F9}"/>
              </a:ext>
            </a:extLst>
          </p:cNvPr>
          <p:cNvSpPr>
            <a:spLocks noGrp="1"/>
          </p:cNvSpPr>
          <p:nvPr>
            <p:ph idx="1"/>
          </p:nvPr>
        </p:nvSpPr>
        <p:spPr/>
        <p:txBody>
          <a:bodyPr/>
          <a:lstStyle/>
          <a:p>
            <a:r>
              <a:rPr lang="en-US" dirty="0"/>
              <a:t>Create a change variable</a:t>
            </a:r>
          </a:p>
          <a:p>
            <a:pPr lvl="1"/>
            <a:r>
              <a:rPr lang="en-US" dirty="0"/>
              <a:t>MVPA at week 52 minus MVPA at week 0</a:t>
            </a:r>
          </a:p>
          <a:p>
            <a:pPr lvl="1"/>
            <a:endParaRPr lang="en-US" dirty="0"/>
          </a:p>
          <a:p>
            <a:r>
              <a:rPr lang="en-US" dirty="0"/>
              <a:t>Complete case analysis </a:t>
            </a:r>
          </a:p>
          <a:p>
            <a:pPr lvl="1"/>
            <a:r>
              <a:rPr lang="en-US" dirty="0"/>
              <a:t>Listwise deletion</a:t>
            </a:r>
          </a:p>
          <a:p>
            <a:pPr marL="457200" lvl="1" indent="0">
              <a:buNone/>
            </a:pPr>
            <a:endParaRPr lang="en-US" dirty="0"/>
          </a:p>
          <a:p>
            <a:pPr marL="457200" lvl="1" indent="0">
              <a:buNone/>
            </a:pPr>
            <a:endParaRPr lang="en-US" dirty="0"/>
          </a:p>
        </p:txBody>
      </p:sp>
      <p:pic>
        <p:nvPicPr>
          <p:cNvPr id="4" name="Picture 3" descr="A table with numbers and a white background&#10;&#10;Description automatically generated">
            <a:extLst>
              <a:ext uri="{FF2B5EF4-FFF2-40B4-BE49-F238E27FC236}">
                <a16:creationId xmlns:a16="http://schemas.microsoft.com/office/drawing/2014/main" id="{CF5B53B2-E67E-302F-068D-3E38C611C189}"/>
              </a:ext>
            </a:extLst>
          </p:cNvPr>
          <p:cNvPicPr>
            <a:picLocks noChangeAspect="1"/>
          </p:cNvPicPr>
          <p:nvPr/>
        </p:nvPicPr>
        <p:blipFill rotWithShape="1">
          <a:blip r:embed="rId2">
            <a:extLst>
              <a:ext uri="{28A0092B-C50C-407E-A947-70E740481C1C}">
                <a14:useLocalDpi xmlns:a14="http://schemas.microsoft.com/office/drawing/2010/main" val="0"/>
              </a:ext>
            </a:extLst>
          </a:blip>
          <a:srcRect r="67005"/>
          <a:stretch/>
        </p:blipFill>
        <p:spPr>
          <a:xfrm>
            <a:off x="1773988" y="4226598"/>
            <a:ext cx="1616912" cy="2049958"/>
          </a:xfrm>
          <a:prstGeom prst="rect">
            <a:avLst/>
          </a:prstGeom>
        </p:spPr>
      </p:pic>
      <p:pic>
        <p:nvPicPr>
          <p:cNvPr id="5" name="Picture 4">
            <a:extLst>
              <a:ext uri="{FF2B5EF4-FFF2-40B4-BE49-F238E27FC236}">
                <a16:creationId xmlns:a16="http://schemas.microsoft.com/office/drawing/2014/main" id="{E3100742-DF9C-F7E5-F491-878F9450D523}"/>
              </a:ext>
            </a:extLst>
          </p:cNvPr>
          <p:cNvPicPr>
            <a:picLocks noChangeAspect="1"/>
          </p:cNvPicPr>
          <p:nvPr/>
        </p:nvPicPr>
        <p:blipFill>
          <a:blip r:embed="rId3"/>
          <a:stretch>
            <a:fillRect/>
          </a:stretch>
        </p:blipFill>
        <p:spPr>
          <a:xfrm>
            <a:off x="7026432" y="3439006"/>
            <a:ext cx="2186393" cy="2917344"/>
          </a:xfrm>
          <a:prstGeom prst="rect">
            <a:avLst/>
          </a:prstGeom>
          <a:ln>
            <a:noFill/>
          </a:ln>
          <a:effectLst>
            <a:outerShdw blurRad="190500" algn="tl" rotWithShape="0">
              <a:srgbClr val="000000">
                <a:alpha val="70000"/>
              </a:srgbClr>
            </a:outerShdw>
          </a:effectLst>
        </p:spPr>
      </p:pic>
      <p:sp>
        <p:nvSpPr>
          <p:cNvPr id="6" name="Arrow: Left 5">
            <a:extLst>
              <a:ext uri="{FF2B5EF4-FFF2-40B4-BE49-F238E27FC236}">
                <a16:creationId xmlns:a16="http://schemas.microsoft.com/office/drawing/2014/main" id="{FF54918B-36D7-F7C6-1444-A7E2DCF8E96C}"/>
              </a:ext>
            </a:extLst>
          </p:cNvPr>
          <p:cNvSpPr/>
          <p:nvPr/>
        </p:nvSpPr>
        <p:spPr>
          <a:xfrm>
            <a:off x="3706762" y="5633883"/>
            <a:ext cx="2700211" cy="45329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1300993"/>
      </p:ext>
    </p:extLst>
  </p:cSld>
  <p:clrMapOvr>
    <a:masterClrMapping/>
  </p:clrMapOvr>
</p:sld>
</file>

<file path=ppt/theme/theme1.xml><?xml version="1.0" encoding="utf-8"?>
<a:theme xmlns:a="http://schemas.openxmlformats.org/drawingml/2006/main" name="Office Theme">
  <a:themeElements>
    <a:clrScheme name="Generic Colorado School of Public Health">
      <a:dk1>
        <a:srgbClr val="FFFFFF"/>
      </a:dk1>
      <a:lt1>
        <a:srgbClr val="080808"/>
      </a:lt1>
      <a:dk2>
        <a:srgbClr val="D8D8D8"/>
      </a:dk2>
      <a:lt2>
        <a:srgbClr val="080808"/>
      </a:lt2>
      <a:accent1>
        <a:srgbClr val="008239"/>
      </a:accent1>
      <a:accent2>
        <a:srgbClr val="005390"/>
      </a:accent2>
      <a:accent3>
        <a:srgbClr val="542378"/>
      </a:accent3>
      <a:accent4>
        <a:srgbClr val="7F0000"/>
      </a:accent4>
      <a:accent5>
        <a:srgbClr val="FFC000"/>
      </a:accent5>
      <a:accent6>
        <a:srgbClr val="262627"/>
      </a:accent6>
      <a:hlink>
        <a:srgbClr val="080808"/>
      </a:hlink>
      <a:folHlink>
        <a:srgbClr val="08080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53394</TotalTime>
  <Words>4587</Words>
  <Application>Microsoft Office PowerPoint</Application>
  <PresentationFormat>Widescreen</PresentationFormat>
  <Paragraphs>991</Paragraphs>
  <Slides>144</Slides>
  <Notes>52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144</vt:i4>
      </vt:variant>
    </vt:vector>
  </HeadingPairs>
  <TitlesOfParts>
    <vt:vector size="153" baseType="lpstr">
      <vt:lpstr>Arial</vt:lpstr>
      <vt:lpstr>BlinkMacSystemFont</vt:lpstr>
      <vt:lpstr>Calibri</vt:lpstr>
      <vt:lpstr>Cambria Math</vt:lpstr>
      <vt:lpstr>Impact</vt:lpstr>
      <vt:lpstr>Times New Roman</vt:lpstr>
      <vt:lpstr>Wingdings</vt:lpstr>
      <vt:lpstr>Office Theme</vt:lpstr>
      <vt:lpstr>Document</vt:lpstr>
      <vt:lpstr>Workflow for Wearables: Study design, data processing, and analytic considerations for research using continuous health monitoring devices</vt:lpstr>
      <vt:lpstr>Meet the Instructors</vt:lpstr>
      <vt:lpstr>Acknowledgements</vt:lpstr>
      <vt:lpstr>Course Outline</vt:lpstr>
      <vt:lpstr>Course Audience</vt:lpstr>
      <vt:lpstr>What do we mean by wearable data?</vt:lpstr>
      <vt:lpstr>Research Examples</vt:lpstr>
      <vt:lpstr>Motivations for collecting data from wearable devices in research</vt:lpstr>
      <vt:lpstr>Motivations for collecting data from wearable devices in research</vt:lpstr>
      <vt:lpstr>Motivations for collecting data from wearable devices in research</vt:lpstr>
      <vt:lpstr>Daily step count</vt:lpstr>
      <vt:lpstr>Aggregate step count by study week</vt:lpstr>
      <vt:lpstr>24 hour accelerometric rest-activity profiles </vt:lpstr>
      <vt:lpstr>PowerPoint Presentation</vt:lpstr>
      <vt:lpstr>Device Type: Consumer vs Research grade</vt:lpstr>
      <vt:lpstr>Device type: Reliability and Validity</vt:lpstr>
      <vt:lpstr>Device Type: Clinical Population</vt:lpstr>
      <vt:lpstr>PowerPoint Presentation</vt:lpstr>
      <vt:lpstr>Device Type: Clinical Population - When Algorithms Break down</vt:lpstr>
      <vt:lpstr>Device Type: Specificity of Measurement Outcomes </vt:lpstr>
      <vt:lpstr>PowerPoint Presentation</vt:lpstr>
      <vt:lpstr>Wearable devices in research</vt:lpstr>
      <vt:lpstr>Wearables and Study Planning/Grant Writing</vt:lpstr>
      <vt:lpstr>Grant Budgeting</vt:lpstr>
      <vt:lpstr>Overview of Clinical Example</vt:lpstr>
      <vt:lpstr>Reproducible Data Processing</vt:lpstr>
      <vt:lpstr>Preface- on the investigator’s side- SETUP</vt:lpstr>
      <vt:lpstr>Preface- on the investigator’s side-SETUP</vt:lpstr>
      <vt:lpstr>Preface- on the investigator’s side-POST</vt:lpstr>
      <vt:lpstr>Preface- on the investigator’s side-POST</vt:lpstr>
      <vt:lpstr>Preface- on the investigator’s side</vt:lpstr>
      <vt:lpstr>Our Motivating Example</vt:lpstr>
      <vt:lpstr>Types of Data Files</vt:lpstr>
      <vt:lpstr>Which do you need? – It depends…</vt:lpstr>
      <vt:lpstr>Organization of data-  How it started…</vt:lpstr>
      <vt:lpstr>Organization of data-  How it is going…</vt:lpstr>
      <vt:lpstr>Organization of data- Naming conventions</vt:lpstr>
      <vt:lpstr>Organization of data- Things to look out for</vt:lpstr>
      <vt:lpstr>Programmer’s Tip:  Automate your folder creation!</vt:lpstr>
      <vt:lpstr>Importing Wearables Data</vt:lpstr>
      <vt:lpstr>Programmer’s Tip: Automate the import!</vt:lpstr>
      <vt:lpstr>Programmer’s Tip: Automate the import *Carefully!</vt:lpstr>
      <vt:lpstr>Programmer’s Tip: Automate the import *Carefully!</vt:lpstr>
      <vt:lpstr>Importing Wearables Data – Other tips</vt:lpstr>
      <vt:lpstr>What is valid data?</vt:lpstr>
      <vt:lpstr>Valid Data Questions:</vt:lpstr>
      <vt:lpstr>Valid Data Questions:</vt:lpstr>
      <vt:lpstr>Valid Data Questions:</vt:lpstr>
      <vt:lpstr>Valid Data Questions:</vt:lpstr>
      <vt:lpstr>Valid Data Questions:</vt:lpstr>
      <vt:lpstr>Programmer’s Tip: Automate the valid data checks!</vt:lpstr>
      <vt:lpstr>Valid Data Questions:</vt:lpstr>
      <vt:lpstr>Valid Data Questions:</vt:lpstr>
      <vt:lpstr>What questions do you have?</vt:lpstr>
      <vt:lpstr>Definitions of Physical Activity &amp; Sleep</vt:lpstr>
      <vt:lpstr>Definitions of Physical Activity &amp; Sleep</vt:lpstr>
      <vt:lpstr>Definitions of Physical Activity &amp; Sleep</vt:lpstr>
      <vt:lpstr>Definitions of Physical Activity &amp; Sleep</vt:lpstr>
      <vt:lpstr>Programmer’s Tip: Automate the  variable creation</vt:lpstr>
      <vt:lpstr>Definitions of Physical Activity &amp; Sleep</vt:lpstr>
      <vt:lpstr>Definitions of Physical Activity &amp; Sleep</vt:lpstr>
      <vt:lpstr>Definitions of Physical Activity &amp; Sleep</vt:lpstr>
      <vt:lpstr>Definitions of Physical Activity &amp; Sleep</vt:lpstr>
      <vt:lpstr>Definitions of Physical Activity &amp; Sleep</vt:lpstr>
      <vt:lpstr>Beyond Physical Activity &amp; Sleep</vt:lpstr>
      <vt:lpstr>Summarizing and Visualizing Data</vt:lpstr>
      <vt:lpstr>Summarizing and Visualizing Data</vt:lpstr>
      <vt:lpstr>Programmer’s Tip: Automate your Table 1</vt:lpstr>
      <vt:lpstr>The tables and figures you make should align with your research question…</vt:lpstr>
      <vt:lpstr>Visualizing the epoch data</vt:lpstr>
      <vt:lpstr>Checking distributional assumptions</vt:lpstr>
      <vt:lpstr>Waterfall plot</vt:lpstr>
      <vt:lpstr>Clock times!</vt:lpstr>
      <vt:lpstr>Clock times!</vt:lpstr>
      <vt:lpstr>Clock times!</vt:lpstr>
      <vt:lpstr>Change over time</vt:lpstr>
      <vt:lpstr>Spaghetti Plots</vt:lpstr>
      <vt:lpstr>Top two things my investigator wished statisticians knew before working with him:</vt:lpstr>
      <vt:lpstr>Top 5 Things I wish someone had told me before I started working with wearables</vt:lpstr>
      <vt:lpstr>Organize your folders early and often.</vt:lpstr>
      <vt:lpstr>Processing time may be long—make sure you have the right computer.</vt:lpstr>
      <vt:lpstr>Being an expert in one does not make you an expert in others… but it does help you think critically.</vt:lpstr>
      <vt:lpstr>Spend the time to automate on your FIRST project!</vt:lpstr>
      <vt:lpstr>It takes ten times as long as you wish it did—but if you get involved in the study EARLY—you (may) get the data exactly how you need it.</vt:lpstr>
      <vt:lpstr>Modeling and Interpretation</vt:lpstr>
      <vt:lpstr>PowerPoint Presentation</vt:lpstr>
      <vt:lpstr>The Plan</vt:lpstr>
      <vt:lpstr>PowerPoint Presentation</vt:lpstr>
      <vt:lpstr>Common Wearables Research Questions</vt:lpstr>
      <vt:lpstr>You have options</vt:lpstr>
      <vt:lpstr>Missing Data</vt:lpstr>
      <vt:lpstr>Missing Data</vt:lpstr>
      <vt:lpstr>Missing Data</vt:lpstr>
      <vt:lpstr>Visualize Missing Data</vt:lpstr>
      <vt:lpstr>Data structure</vt:lpstr>
      <vt:lpstr>PowerPoint Presentation</vt:lpstr>
      <vt:lpstr>Quick review of our hypothetical study</vt:lpstr>
      <vt:lpstr>Two sample t-test</vt:lpstr>
      <vt:lpstr>Two sample t-test</vt:lpstr>
      <vt:lpstr>Two sample t-test</vt:lpstr>
      <vt:lpstr>Two sample t-test</vt:lpstr>
      <vt:lpstr>Two sample t-test</vt:lpstr>
      <vt:lpstr>Two sample t-test</vt:lpstr>
      <vt:lpstr>Two sample t-test debrief</vt:lpstr>
      <vt:lpstr>PowerPoint Presentation</vt:lpstr>
      <vt:lpstr>Change scores, Follow-up score or ANCOVA?</vt:lpstr>
      <vt:lpstr>General linear models</vt:lpstr>
      <vt:lpstr>General linear models</vt:lpstr>
      <vt:lpstr>Diagnostics</vt:lpstr>
      <vt:lpstr>General linear models</vt:lpstr>
      <vt:lpstr>General linear models</vt:lpstr>
      <vt:lpstr>General linear models debrief</vt:lpstr>
      <vt:lpstr>PowerPoint Presentation</vt:lpstr>
      <vt:lpstr>What about Repeated Measures ANOVA?</vt:lpstr>
      <vt:lpstr>What about Marginal Models (GEE)?</vt:lpstr>
      <vt:lpstr>Characterizing Time</vt:lpstr>
      <vt:lpstr>Characterizing Time</vt:lpstr>
      <vt:lpstr>Visualizing Data</vt:lpstr>
      <vt:lpstr>Mixed effects models</vt:lpstr>
      <vt:lpstr>Mixed effects models</vt:lpstr>
      <vt:lpstr>PowerPoint Presentation</vt:lpstr>
      <vt:lpstr>PowerPoint Presentation</vt:lpstr>
      <vt:lpstr>PowerPoint Presentation</vt:lpstr>
      <vt:lpstr>PowerPoint Presentation</vt:lpstr>
      <vt:lpstr>Mixed effects models</vt:lpstr>
      <vt:lpstr>Mixed effects models</vt:lpstr>
      <vt:lpstr>Mixed effects models</vt:lpstr>
      <vt:lpstr>Mixed effects models debrief</vt:lpstr>
      <vt:lpstr>Growth Curves</vt:lpstr>
      <vt:lpstr>Multilevel or SEM?</vt:lpstr>
      <vt:lpstr>Parallel process growth curve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Parallel process growth curve models</vt:lpstr>
      <vt:lpstr>PowerPoint Presentation</vt:lpstr>
      <vt:lpstr>Parallel process growth curve models debrief</vt:lpstr>
      <vt:lpstr>Our Final Take Home Message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Test Presentation</dc:title>
  <dc:creator>Price, Kara</dc:creator>
  <cp:lastModifiedBy>Kaizer, Laura</cp:lastModifiedBy>
  <cp:revision>225</cp:revision>
  <dcterms:created xsi:type="dcterms:W3CDTF">2015-07-27T20:53:12Z</dcterms:created>
  <dcterms:modified xsi:type="dcterms:W3CDTF">2024-02-26T20:19:15Z</dcterms:modified>
</cp:coreProperties>
</file>